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0" r:id="rId2"/>
    <p:sldId id="313" r:id="rId3"/>
    <p:sldId id="261" r:id="rId4"/>
    <p:sldId id="269" r:id="rId5"/>
    <p:sldId id="263" r:id="rId6"/>
    <p:sldId id="272" r:id="rId7"/>
    <p:sldId id="274" r:id="rId8"/>
    <p:sldId id="267" r:id="rId9"/>
    <p:sldId id="268" r:id="rId10"/>
    <p:sldId id="271" r:id="rId11"/>
    <p:sldId id="276" r:id="rId12"/>
    <p:sldId id="277" r:id="rId13"/>
    <p:sldId id="257" r:id="rId14"/>
    <p:sldId id="278" r:id="rId15"/>
    <p:sldId id="279" r:id="rId16"/>
    <p:sldId id="280" r:id="rId17"/>
    <p:sldId id="281" r:id="rId18"/>
    <p:sldId id="282" r:id="rId19"/>
    <p:sldId id="283" r:id="rId20"/>
    <p:sldId id="258" r:id="rId21"/>
    <p:sldId id="284" r:id="rId22"/>
    <p:sldId id="259" r:id="rId23"/>
    <p:sldId id="285" r:id="rId24"/>
    <p:sldId id="260" r:id="rId25"/>
    <p:sldId id="286" r:id="rId26"/>
    <p:sldId id="287" r:id="rId27"/>
    <p:sldId id="288" r:id="rId28"/>
    <p:sldId id="299" r:id="rId29"/>
    <p:sldId id="300" r:id="rId30"/>
    <p:sldId id="312" r:id="rId31"/>
    <p:sldId id="289" r:id="rId32"/>
    <p:sldId id="290" r:id="rId33"/>
    <p:sldId id="291" r:id="rId34"/>
    <p:sldId id="292" r:id="rId35"/>
    <p:sldId id="294" r:id="rId36"/>
    <p:sldId id="295" r:id="rId37"/>
    <p:sldId id="296" r:id="rId38"/>
    <p:sldId id="298" r:id="rId39"/>
    <p:sldId id="314" r:id="rId40"/>
    <p:sldId id="315" r:id="rId41"/>
    <p:sldId id="301" r:id="rId42"/>
    <p:sldId id="302" r:id="rId43"/>
    <p:sldId id="309" r:id="rId44"/>
    <p:sldId id="310" r:id="rId45"/>
    <p:sldId id="303" r:id="rId46"/>
    <p:sldId id="304" r:id="rId47"/>
    <p:sldId id="305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77" autoAdjust="0"/>
  </p:normalViewPr>
  <p:slideViewPr>
    <p:cSldViewPr snapToGrid="0" snapToObjects="1">
      <p:cViewPr varScale="1">
        <p:scale>
          <a:sx n="69" d="100"/>
          <a:sy n="69" d="100"/>
        </p:scale>
        <p:origin x="-14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817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3175-8BFC-7345-BA68-D8698FFEEEBE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5E234B7-DF65-FA41-9008-54BB33E58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3175-8BFC-7345-BA68-D8698FFEEEBE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34B7-DF65-FA41-9008-54BB33E58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3175-8BFC-7345-BA68-D8698FFEEEBE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34B7-DF65-FA41-9008-54BB33E58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 indent="457200">
              <a:defRPr/>
            </a:lvl2pPr>
            <a:lvl3pPr indent="914400">
              <a:defRPr/>
            </a:lvl3pPr>
            <a:lvl4pPr indent="1371600"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992404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3175-8BFC-7345-BA68-D8698FFEEEBE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34B7-DF65-FA41-9008-54BB33E58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3175-8BFC-7345-BA68-D8698FFEEEBE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34B7-DF65-FA41-9008-54BB33E58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3175-8BFC-7345-BA68-D8698FFEEEBE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34B7-DF65-FA41-9008-54BB33E58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3175-8BFC-7345-BA68-D8698FFEEEBE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34B7-DF65-FA41-9008-54BB33E58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3175-8BFC-7345-BA68-D8698FFEEEBE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34B7-DF65-FA41-9008-54BB33E58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3175-8BFC-7345-BA68-D8698FFEEEBE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34B7-DF65-FA41-9008-54BB33E58C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3175-8BFC-7345-BA68-D8698FFEEEBE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34B7-DF65-FA41-9008-54BB33E58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83175-8BFC-7345-BA68-D8698FFEEEBE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234B7-DF65-FA41-9008-54BB33E58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8683175-8BFC-7345-BA68-D8698FFEEEBE}" type="datetimeFigureOut">
              <a:rPr lang="en-US" smtClean="0"/>
              <a:pPr/>
              <a:t>7/27/2015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15E234B7-DF65-FA41-9008-54BB33E58C1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4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avnirastogi\Documents\Dropbox\TC\General%20-%20Waste\Avni%20Rastogi:Users:avnirastogi:Documents:Dropbox:TC:Waste%20and%20informal%20waste%20workers:PILOT:Proposal%20Documents:ZERO%20WASTE%20WARD%20173%20PILOT%20-%20DRAFT%20FOR%20REVIEW%202%20AR.doc!OLE_LINK2" TargetMode="Externa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AvniRastogi\Dropbox\TC\waste%20and%20informal%20waste%20workers\Gauri%20Rastogi:Users:AvniRastogi:Dropbox:TC:ZERO%20WASTE%20WARD%20173%20PILOT%20-%20DRAFT%20FOR%20REVIEW4%20NVR.doc!OLE_LINK2" TargetMode="Externa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AvniRastogi\Dropbox\TC\waste%20and%20informal%20waste%20workers\Gauri%20Rastogi:Users:AvniRastogi:Dropbox:TC:ZERO%20WASTE%20WARD%20173%20PILOT%20-%20DRAFT%20FOR%20REVIEW4%20NVR.doc!OLE_LINK4" TargetMode="Externa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AvniRastogi\Dropbox\TC\waste%20and%20informal%20waste%20workers\Gauri%20Rastogi:Users:AvniRastogi:Dropbox:TC:ZERO%20WASTE%20WARD%20173%20PILOT%20-%20DRAFT%20FOR%20REVIEW4%20NVR.doc!OLE_LINK5" TargetMode="Externa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AvniRastogi\Dropbox\TC\waste%20and%20informal%20waste%20workers\Gauri%20Rastogi:Users:AvniRastogi:Dropbox:TC:ZERO%20WASTE%20WARD%20173%20PILOT%20-%20DRAFT%20FOR%20REVIEW4%20NVR.doc!OLE_LINK3" TargetMode="Externa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file:///\\localhost\Users\AvniRastogi\Dropbox\TC\Waste%20and%20informal%20waste%20workers\PILOT\Proposal%20Documents\Proposal%20Final%20Documents\Annexures\Maps\Map%20C.jpg" TargetMode="Externa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42805" y="4616840"/>
            <a:ext cx="6553200" cy="573210"/>
          </a:xfrm>
        </p:spPr>
        <p:txBody>
          <a:bodyPr>
            <a:noAutofit/>
          </a:bodyPr>
          <a:lstStyle/>
          <a:p>
            <a:r>
              <a:rPr lang="en" dirty="0" smtClean="0"/>
              <a:t>Harsha Anantharaman</a:t>
            </a:r>
            <a:endParaRPr lang="en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sz="2800" dirty="0"/>
              <a:t>Data-driven planning for Solid Waste Management in Chennai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219463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GB" dirty="0" smtClean="0"/>
              <a:t>data </a:t>
            </a:r>
            <a:r>
              <a:rPr lang="en-GB" dirty="0"/>
              <a:t>collection and survey </a:t>
            </a:r>
            <a:r>
              <a:rPr lang="en-GB" dirty="0" smtClean="0"/>
              <a:t>methodology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implemented in ward 173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6925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need to know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958401"/>
          </a:xfrm>
        </p:spPr>
        <p:txBody>
          <a:bodyPr>
            <a:normAutofit/>
          </a:bodyPr>
          <a:lstStyle/>
          <a:p>
            <a:pPr lvl="0"/>
            <a:r>
              <a:rPr lang="en-GB" dirty="0" smtClean="0"/>
              <a:t>The </a:t>
            </a:r>
            <a:r>
              <a:rPr lang="en-GB" dirty="0"/>
              <a:t>number </a:t>
            </a:r>
            <a:r>
              <a:rPr lang="en-GB" dirty="0" smtClean="0"/>
              <a:t>and location of different </a:t>
            </a:r>
            <a:r>
              <a:rPr lang="en-GB" dirty="0"/>
              <a:t>categories of waste generators in the </a:t>
            </a:r>
            <a:r>
              <a:rPr lang="en-GB" dirty="0" smtClean="0"/>
              <a:t>ward i.e. the households</a:t>
            </a:r>
            <a:r>
              <a:rPr lang="en-GB" dirty="0"/>
              <a:t>, small businesses and bulk waste </a:t>
            </a:r>
            <a:r>
              <a:rPr lang="en-GB" dirty="0" smtClean="0"/>
              <a:t>producers </a:t>
            </a:r>
            <a:endParaRPr lang="en-US" dirty="0"/>
          </a:p>
          <a:p>
            <a:pPr lvl="0"/>
            <a:r>
              <a:rPr lang="en-GB" dirty="0" smtClean="0"/>
              <a:t>Total </a:t>
            </a:r>
            <a:r>
              <a:rPr lang="en-GB" dirty="0"/>
              <a:t>and per capita waste generation in Ward </a:t>
            </a:r>
            <a:r>
              <a:rPr lang="en-GB" dirty="0" smtClean="0"/>
              <a:t>173</a:t>
            </a:r>
            <a:endParaRPr lang="en-US" dirty="0"/>
          </a:p>
          <a:p>
            <a:pPr lvl="0"/>
            <a:r>
              <a:rPr lang="en-GB" dirty="0"/>
              <a:t>Composition of waste </a:t>
            </a:r>
            <a:r>
              <a:rPr lang="en-GB" dirty="0" smtClean="0"/>
              <a:t>generated </a:t>
            </a:r>
            <a:endParaRPr lang="en-GB" dirty="0" smtClean="0"/>
          </a:p>
          <a:p>
            <a:pPr lvl="0"/>
            <a:r>
              <a:rPr lang="en-US" dirty="0" smtClean="0"/>
              <a:t>P</a:t>
            </a:r>
            <a:r>
              <a:rPr lang="en-GB" dirty="0" err="1" smtClean="0"/>
              <a:t>otential</a:t>
            </a:r>
            <a:r>
              <a:rPr lang="en-GB" dirty="0" smtClean="0"/>
              <a:t> sites for decentralized waste processing facilities</a:t>
            </a:r>
            <a:r>
              <a:rPr lang="en-US" dirty="0" smtClean="0"/>
              <a:t> </a:t>
            </a:r>
            <a:endParaRPr lang="en-GB" dirty="0" smtClean="0"/>
          </a:p>
          <a:p>
            <a:r>
              <a:rPr lang="en-GB" dirty="0" smtClean="0"/>
              <a:t>Waste management habits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3738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 smtClean="0"/>
              <a:t>To collect this data requires a two pronged methodology: </a:t>
            </a:r>
          </a:p>
          <a:p>
            <a:r>
              <a:rPr lang="en-US" dirty="0" smtClean="0"/>
              <a:t>Mapping to collect 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ocation and numbers of different waste generators</a:t>
            </a:r>
          </a:p>
          <a:p>
            <a:pPr lvl="1"/>
            <a:r>
              <a:rPr lang="en-US" dirty="0" smtClean="0"/>
              <a:t>Logistical information for planning (open spaces, roads, terrain, etc.)</a:t>
            </a:r>
          </a:p>
          <a:p>
            <a:r>
              <a:rPr lang="en-US" dirty="0" smtClean="0"/>
              <a:t>Sample survey to collect information on kind of waste generated, present methods of disposal, and present habits of waste management</a:t>
            </a:r>
          </a:p>
        </p:txBody>
      </p:sp>
    </p:spTree>
    <p:extLst>
      <p:ext uri="{BB962C8B-B14F-4D97-AF65-F5344CB8AC3E}">
        <p14:creationId xmlns="" xmlns:p14="http://schemas.microsoft.com/office/powerpoint/2010/main" val="342600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Methodology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IN" b="1" dirty="0" smtClean="0"/>
              <a:t>Mapping Ward 173</a:t>
            </a:r>
          </a:p>
          <a:p>
            <a:pPr>
              <a:buFont typeface="Arial"/>
              <a:buChar char="•"/>
            </a:pPr>
            <a:r>
              <a:rPr lang="en-IN" dirty="0" smtClean="0"/>
              <a:t>Detailed mapping of every household, shop, bulk waste producer and other infrastructure in the Ward</a:t>
            </a:r>
          </a:p>
          <a:p>
            <a:pPr>
              <a:buFont typeface="Arial"/>
              <a:buChar char="•"/>
            </a:pPr>
            <a:r>
              <a:rPr lang="en-IN" dirty="0" smtClean="0"/>
              <a:t>Paper mapping with the help of volunteers – low cost, easily replicable, greater accuracy, but more time consuming than GPS devices</a:t>
            </a:r>
          </a:p>
          <a:p>
            <a:pPr>
              <a:buFont typeface="Arial"/>
              <a:buChar char="•"/>
            </a:pPr>
            <a:r>
              <a:rPr lang="en-IN" dirty="0" smtClean="0"/>
              <a:t>Data collected over a </a:t>
            </a:r>
            <a:r>
              <a:rPr lang="en-IN" dirty="0" smtClean="0"/>
              <a:t>period of </a:t>
            </a:r>
            <a:r>
              <a:rPr lang="en-IN" dirty="0" smtClean="0"/>
              <a:t>two </a:t>
            </a:r>
            <a:r>
              <a:rPr lang="en-IN" dirty="0" smtClean="0"/>
              <a:t>months, </a:t>
            </a:r>
            <a:r>
              <a:rPr lang="en-IN" dirty="0" smtClean="0"/>
              <a:t>digitised using QGIS for analysis</a:t>
            </a:r>
            <a:r>
              <a:rPr lang="en-IN" dirty="0" smtClean="0"/>
              <a:t>.</a:t>
            </a:r>
          </a:p>
          <a:p>
            <a:pPr>
              <a:buFont typeface="Arial"/>
              <a:buChar char="•"/>
            </a:pPr>
            <a:r>
              <a:rPr lang="en-IN" dirty="0" smtClean="0"/>
              <a:t>250 man-hours</a:t>
            </a:r>
            <a:r>
              <a:rPr lang="en-IN" dirty="0" smtClean="0"/>
              <a:t/>
            </a:r>
            <a:br>
              <a:rPr lang="en-IN" dirty="0" smtClean="0"/>
            </a:b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16712223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172.2-172.3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612" b="8612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1400" dirty="0" smtClean="0"/>
              <a:t>Printed MAPS are used to map manually with accompanying data sheets</a:t>
            </a:r>
            <a:endParaRPr lang="en-US" sz="1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 Mapping: Unmarked segment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8972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172.2-172.3 Marked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526" b="852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Showing clusters, dumpsters, a BWP, and a shop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 Mapping: A marked Segment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1208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nnexure 1G2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163" b="1516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1400" dirty="0" smtClean="0"/>
              <a:t>Unique ID with segment, type of infrastructure, no. of </a:t>
            </a:r>
            <a:r>
              <a:rPr lang="en-US" sz="1400" dirty="0" err="1" smtClean="0"/>
              <a:t>hH</a:t>
            </a:r>
            <a:r>
              <a:rPr lang="en-US" sz="1400" dirty="0" smtClean="0"/>
              <a:t> and shops</a:t>
            </a:r>
            <a:endParaRPr lang="en-US" sz="1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Screenshot of </a:t>
            </a:r>
            <a:r>
              <a:rPr lang="en-US" dirty="0" err="1" smtClean="0"/>
              <a:t>qgis</a:t>
            </a:r>
            <a:r>
              <a:rPr lang="en-US" dirty="0" smtClean="0"/>
              <a:t> showing non-bulk data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223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nnexure 1G1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173" b="4173"/>
          <a:stretch>
            <a:fillRect/>
          </a:stretch>
        </p:blipFill>
        <p:spPr>
          <a:xfrm>
            <a:off x="119447" y="61981"/>
            <a:ext cx="8887483" cy="4953001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Unique id, type, no. of </a:t>
            </a:r>
            <a:r>
              <a:rPr lang="en-US" dirty="0" err="1" smtClean="0"/>
              <a:t>hH</a:t>
            </a:r>
            <a:r>
              <a:rPr lang="en-US" dirty="0" smtClean="0"/>
              <a:t>/shops, add, contact details, etc. 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Screenshot of </a:t>
            </a:r>
            <a:r>
              <a:rPr lang="en-US" dirty="0" err="1" smtClean="0"/>
              <a:t>qgis</a:t>
            </a:r>
            <a:r>
              <a:rPr lang="en-US" dirty="0" smtClean="0"/>
              <a:t> showing bulk data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3097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Map1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434" r="643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Blue indicate non bulk, green indicate bulk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Ward 173 mapped data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4237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Map A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575" b="10575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With roads, and waste related data this map can be used to plan for all SWM logistics accurately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Map showing different waste generators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2370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IDS_logo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143" y="2285268"/>
            <a:ext cx="3669967" cy="1814374"/>
          </a:xfrm>
          <a:prstGeom prst="rect">
            <a:avLst/>
          </a:prstGeom>
        </p:spPr>
      </p:pic>
      <p:pic>
        <p:nvPicPr>
          <p:cNvPr id="6" name="Picture 5" descr="GAIA-favori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000" y="4586111"/>
            <a:ext cx="6872117" cy="1493138"/>
          </a:xfrm>
          <a:prstGeom prst="rect">
            <a:avLst/>
          </a:prstGeom>
        </p:spPr>
      </p:pic>
      <p:pic>
        <p:nvPicPr>
          <p:cNvPr id="20482" name="Picture 2" descr="C:\Users\Vijay\Desktop\EAKm-01-0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8557" y="455467"/>
            <a:ext cx="5393577" cy="1359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069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IN" b="1" dirty="0" smtClean="0"/>
              <a:t>Sample Survey in Ward 173</a:t>
            </a:r>
          </a:p>
          <a:p>
            <a:pPr>
              <a:buFont typeface="Arial"/>
              <a:buChar char="•"/>
            </a:pPr>
            <a:r>
              <a:rPr lang="en-IN" dirty="0" smtClean="0"/>
              <a:t>Systematic random sampling used to select 5% of the households in the Ward for the survey</a:t>
            </a:r>
          </a:p>
          <a:p>
            <a:pPr>
              <a:buFont typeface="Arial"/>
              <a:buChar char="•"/>
            </a:pPr>
            <a:r>
              <a:rPr lang="en-IN" dirty="0" smtClean="0"/>
              <a:t>Mapping data used to determine sample</a:t>
            </a:r>
          </a:p>
          <a:p>
            <a:pPr>
              <a:buFont typeface="Arial"/>
              <a:buChar char="•"/>
            </a:pPr>
            <a:r>
              <a:rPr lang="en-IN" dirty="0" smtClean="0"/>
              <a:t>Results of the survey to be extrapolated for SWM solutions for the entire Ward</a:t>
            </a:r>
          </a:p>
          <a:p>
            <a:pPr>
              <a:buFont typeface="Arial"/>
              <a:buChar char="•"/>
            </a:pPr>
            <a:r>
              <a:rPr lang="en-IN" dirty="0" smtClean="0"/>
              <a:t>Sample survey conducted in two phases – Recruitment &amp; Collection</a:t>
            </a:r>
          </a:p>
        </p:txBody>
      </p:sp>
    </p:spTree>
    <p:extLst>
      <p:ext uri="{BB962C8B-B14F-4D97-AF65-F5344CB8AC3E}">
        <p14:creationId xmlns="" xmlns:p14="http://schemas.microsoft.com/office/powerpoint/2010/main" val="410421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15 of 50 (30%) blocks selected at random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50 Blocks of 250-300 Households created</a:t>
            </a:r>
            <a:endParaRPr lang="en-US" dirty="0"/>
          </a:p>
        </p:txBody>
      </p:sp>
      <p:pic>
        <p:nvPicPr>
          <p:cNvPr id="7" name="Shape 117"/>
          <p:cNvPicPr preferRelativeResize="0">
            <a:picLocks noGrp="1"/>
          </p:cNvPicPr>
          <p:nvPr>
            <p:ph type="pic" idx="1"/>
          </p:nvPr>
        </p:nvPicPr>
        <p:blipFill>
          <a:blip r:embed="rId2"/>
          <a:srcRect t="10582" b="10582"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59018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dirty="0" smtClean="0"/>
              <a:t>Methodology</a:t>
            </a:r>
            <a:endParaRPr lang="en-IN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IN" b="1" dirty="0" smtClean="0"/>
              <a:t>Sample Survey in Ward 173: Recruitment</a:t>
            </a:r>
          </a:p>
          <a:p>
            <a:pPr>
              <a:buFont typeface="Arial"/>
              <a:buChar char="•"/>
            </a:pPr>
            <a:r>
              <a:rPr lang="en-IN" dirty="0" smtClean="0"/>
              <a:t>Within each of the 15 selected blocks, we selected 50 households (roughly 20%) and 4 shops per block using systematic random sampling</a:t>
            </a:r>
          </a:p>
          <a:p>
            <a:pPr>
              <a:buFont typeface="Arial"/>
              <a:buChar char="•"/>
            </a:pPr>
            <a:r>
              <a:rPr lang="en-IN" dirty="0" smtClean="0"/>
              <a:t>Recruitment involved approaching selected households and shops requesting their participation in the survey</a:t>
            </a:r>
          </a:p>
          <a:p>
            <a:pPr>
              <a:buFont typeface="Arial"/>
              <a:buChar char="•"/>
            </a:pPr>
            <a:r>
              <a:rPr lang="en-IN" dirty="0" smtClean="0"/>
              <a:t>Recruited units were provided dustbins for segregation, pictoral instructions, a</a:t>
            </a:r>
            <a:r>
              <a:rPr lang="en-US" dirty="0" err="1" smtClean="0"/>
              <a:t>nd</a:t>
            </a:r>
            <a:r>
              <a:rPr lang="en-IN" dirty="0" smtClean="0"/>
              <a:t> garbage bags for nine days </a:t>
            </a:r>
          </a:p>
          <a:p>
            <a:pPr>
              <a:buFont typeface="Arial"/>
              <a:buChar char="•"/>
            </a:pPr>
            <a:r>
              <a:rPr lang="en-IN" i="1" dirty="0"/>
              <a:t>Sample Size in Ward 173:  750 Households, </a:t>
            </a:r>
            <a:r>
              <a:rPr lang="en-IN" i="1" dirty="0" smtClean="0"/>
              <a:t>48 Shops</a:t>
            </a:r>
            <a:endParaRPr lang="en-IN" i="1" dirty="0"/>
          </a:p>
        </p:txBody>
      </p:sp>
    </p:spTree>
    <p:extLst>
      <p:ext uri="{BB962C8B-B14F-4D97-AF65-F5344CB8AC3E}">
        <p14:creationId xmlns="" xmlns:p14="http://schemas.microsoft.com/office/powerpoint/2010/main" val="39314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nnexure 2E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543" b="1054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Using Systematic random sampling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showing sample selection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2776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3200" dirty="0" smtClean="0"/>
              <a:t>Methodology</a:t>
            </a:r>
            <a:endParaRPr lang="en-IN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IN" b="1" dirty="0"/>
              <a:t>Sample Survey in Ward 173: </a:t>
            </a:r>
            <a:r>
              <a:rPr lang="en-IN" b="1" dirty="0" smtClean="0"/>
              <a:t>Collection</a:t>
            </a:r>
            <a:endParaRPr lang="en-IN" dirty="0" smtClean="0"/>
          </a:p>
          <a:p>
            <a:pPr>
              <a:buFont typeface="Wingdings" pitchFamily="2" charset="2"/>
              <a:buChar char="§"/>
            </a:pPr>
            <a:r>
              <a:rPr lang="en-IN" dirty="0" smtClean="0"/>
              <a:t>Segregated waste – organic, inorganic and sanitary – collected from the sample households &amp; shops for nine consecutive days early every morning</a:t>
            </a:r>
          </a:p>
          <a:p>
            <a:pPr>
              <a:buFont typeface="Wingdings" pitchFamily="2" charset="2"/>
              <a:buChar char="§"/>
            </a:pPr>
            <a:r>
              <a:rPr lang="en-IN" dirty="0" smtClean="0"/>
              <a:t>Waste collected was then weighed &amp; weight recorded for each category</a:t>
            </a:r>
          </a:p>
          <a:p>
            <a:pPr>
              <a:buFont typeface="Wingdings" pitchFamily="2" charset="2"/>
              <a:buChar char="§"/>
            </a:pPr>
            <a:r>
              <a:rPr lang="en-IN" dirty="0" smtClean="0"/>
              <a:t>Inorganic waste further segregated into recyclables and residuals</a:t>
            </a:r>
            <a:endParaRPr lang="en-IN" dirty="0"/>
          </a:p>
        </p:txBody>
      </p:sp>
    </p:spTree>
    <p:extLst>
      <p:ext uri="{BB962C8B-B14F-4D97-AF65-F5344CB8AC3E}">
        <p14:creationId xmlns="" xmlns:p14="http://schemas.microsoft.com/office/powerpoint/2010/main" val="334575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Conservancy worker stands with segregation bins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Segregated collection</a:t>
            </a:r>
            <a:endParaRPr lang="en-US" dirty="0"/>
          </a:p>
        </p:txBody>
      </p:sp>
      <p:pic>
        <p:nvPicPr>
          <p:cNvPr id="8" name="Shape 133"/>
          <p:cNvPicPr preferRelativeResize="0">
            <a:picLocks noGrp="1"/>
          </p:cNvPicPr>
          <p:nvPr>
            <p:ph type="pic" idx="1"/>
          </p:nvPr>
        </p:nvPicPr>
        <p:blipFill>
          <a:blip r:embed="rId2"/>
          <a:srcRect t="12840" b="12840"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40488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recording data on waste generation </a:t>
            </a:r>
            <a:r>
              <a:rPr lang="en-US" dirty="0"/>
              <a:t>&amp; Composition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Weighing garbage bags</a:t>
            </a:r>
            <a:endParaRPr lang="en-US" dirty="0"/>
          </a:p>
        </p:txBody>
      </p:sp>
      <p:pic>
        <p:nvPicPr>
          <p:cNvPr id="5" name="Shape 138"/>
          <p:cNvPicPr preferRelativeResize="0">
            <a:picLocks noGrp="1"/>
          </p:cNvPicPr>
          <p:nvPr>
            <p:ph type="pic" idx="1"/>
          </p:nvPr>
        </p:nvPicPr>
        <p:blipFill>
          <a:blip r:embed="rId2"/>
          <a:srcRect t="12840" b="12840"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49049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Recording data on waste generation &amp; Composition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Weighing garbage bags</a:t>
            </a:r>
            <a:endParaRPr lang="en-US" dirty="0"/>
          </a:p>
        </p:txBody>
      </p:sp>
      <p:pic>
        <p:nvPicPr>
          <p:cNvPr id="5" name="Shape 143"/>
          <p:cNvPicPr preferRelativeResize="0">
            <a:picLocks noGrp="1"/>
          </p:cNvPicPr>
          <p:nvPr>
            <p:ph type="pic" idx="1"/>
          </p:nvPr>
        </p:nvPicPr>
        <p:blipFill>
          <a:blip r:embed="rId2"/>
          <a:srcRect t="12840" b="12840"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13983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from Data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for better decision making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5850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from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Basic principles of waste hierarchy, protecting livelihoods, sustainability, inclusiveness, equity</a:t>
            </a:r>
          </a:p>
          <a:p>
            <a:r>
              <a:rPr lang="en-US" dirty="0" smtClean="0"/>
              <a:t>Benchmarks and thumb rules: researched and compiled </a:t>
            </a:r>
          </a:p>
          <a:p>
            <a:r>
              <a:rPr lang="en-US" dirty="0" smtClean="0"/>
              <a:t>Leveraging existing sustainable systems, such as the </a:t>
            </a:r>
            <a:r>
              <a:rPr lang="en-US" dirty="0" smtClean="0">
                <a:hlinkClick r:id="rId2" action="ppaction://hlinksldjump"/>
              </a:rPr>
              <a:t>informal waste workers </a:t>
            </a:r>
            <a:endParaRPr lang="en-US" dirty="0" smtClean="0"/>
          </a:p>
          <a:p>
            <a:r>
              <a:rPr lang="en-US" dirty="0" smtClean="0"/>
              <a:t>For example: 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umber of units for collection per worker team = 200 to 220 </a:t>
            </a:r>
          </a:p>
          <a:p>
            <a:pPr lvl="1"/>
            <a:r>
              <a:rPr lang="en-US" dirty="0" smtClean="0"/>
              <a:t>Optimal size of composting unit – not more than 2 MT </a:t>
            </a:r>
          </a:p>
          <a:p>
            <a:pPr lvl="1"/>
            <a:r>
              <a:rPr lang="en-US" dirty="0" smtClean="0"/>
              <a:t>Optimal size of biogas plant – 5 MT</a:t>
            </a:r>
          </a:p>
          <a:p>
            <a:pPr lvl="1"/>
            <a:r>
              <a:rPr lang="en-US" dirty="0" smtClean="0"/>
              <a:t>Optimal area for secondary segregation of dry waste: 1 MT = 1600 sq. ft.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4133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707522"/>
          </a:xfrm>
        </p:spPr>
        <p:txBody>
          <a:bodyPr>
            <a:noAutofit/>
          </a:bodyPr>
          <a:lstStyle/>
          <a:p>
            <a:r>
              <a:rPr lang="en-GB" dirty="0" smtClean="0"/>
              <a:t>The </a:t>
            </a:r>
            <a:r>
              <a:rPr lang="en-GB" dirty="0"/>
              <a:t>need for a rational approach to </a:t>
            </a:r>
            <a:r>
              <a:rPr lang="en-GB" dirty="0" smtClean="0"/>
              <a:t>MSWM Planning</a:t>
            </a:r>
          </a:p>
          <a:p>
            <a:r>
              <a:rPr lang="en-GB" dirty="0" smtClean="0"/>
              <a:t>The data </a:t>
            </a:r>
            <a:r>
              <a:rPr lang="en-GB" dirty="0"/>
              <a:t>collection and survey </a:t>
            </a:r>
            <a:r>
              <a:rPr lang="en-GB" dirty="0" smtClean="0"/>
              <a:t>methodology developed in response to this need</a:t>
            </a:r>
          </a:p>
          <a:p>
            <a:r>
              <a:rPr lang="en-GB" dirty="0" smtClean="0"/>
              <a:t>Planning from Data: how data supports </a:t>
            </a:r>
            <a:r>
              <a:rPr lang="en-GB" dirty="0"/>
              <a:t>decision-</a:t>
            </a:r>
            <a:r>
              <a:rPr lang="en-GB" dirty="0" smtClean="0"/>
              <a:t>making</a:t>
            </a:r>
          </a:p>
          <a:p>
            <a:r>
              <a:rPr lang="en-GB" dirty="0"/>
              <a:t>T</a:t>
            </a:r>
            <a:r>
              <a:rPr lang="en-GB" dirty="0" smtClean="0"/>
              <a:t>he </a:t>
            </a:r>
            <a:r>
              <a:rPr lang="en-GB" dirty="0"/>
              <a:t>methodology developed for participatory </a:t>
            </a:r>
            <a:r>
              <a:rPr lang="en-GB" dirty="0" smtClean="0"/>
              <a:t>planning</a:t>
            </a:r>
          </a:p>
          <a:p>
            <a:pPr marL="0" indent="0" algn="ctr">
              <a:buNone/>
            </a:pPr>
            <a:r>
              <a:rPr lang="en-GB" dirty="0" smtClean="0">
                <a:solidFill>
                  <a:srgbClr val="FF0000"/>
                </a:solidFill>
              </a:rPr>
              <a:t>(Grounded in our experience in Ward 173, Chennai)</a:t>
            </a:r>
            <a:r>
              <a:rPr lang="en-GB" sz="32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GB" dirty="0" smtClean="0"/>
              <a:t>How </a:t>
            </a:r>
            <a:r>
              <a:rPr lang="en-GB" dirty="0"/>
              <a:t>these processes </a:t>
            </a:r>
            <a:r>
              <a:rPr lang="en-GB" dirty="0" smtClean="0"/>
              <a:t>can be </a:t>
            </a:r>
            <a:r>
              <a:rPr lang="en-GB" dirty="0"/>
              <a:t>adapted to different </a:t>
            </a:r>
            <a:r>
              <a:rPr lang="en-GB" dirty="0" smtClean="0"/>
              <a:t>contexts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5274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Planning from Data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414905245"/>
              </p:ext>
            </p:extLst>
          </p:nvPr>
        </p:nvGraphicFramePr>
        <p:xfrm>
          <a:off x="457200" y="2508889"/>
          <a:ext cx="8374724" cy="2411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773"/>
                <a:gridCol w="1229992"/>
                <a:gridCol w="1379989"/>
                <a:gridCol w="1499990"/>
                <a:gridCol w="1769988"/>
                <a:gridCol w="1274992"/>
              </a:tblGrid>
              <a:tr h="11956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IN" sz="2400" b="1" dirty="0">
                          <a:effectLst/>
                          <a:latin typeface="Century Gothic"/>
                          <a:ea typeface="Times New Roman"/>
                          <a:cs typeface="Century Gothic"/>
                        </a:rPr>
                        <a:t>HH per Study</a:t>
                      </a:r>
                      <a:endParaRPr lang="en-US" sz="24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IN" sz="2400" b="1" dirty="0" smtClean="0">
                          <a:effectLst/>
                          <a:latin typeface="Century Gothic"/>
                          <a:ea typeface="Times New Roman"/>
                          <a:cs typeface="Century Gothic"/>
                        </a:rPr>
                        <a:t>-Bulk </a:t>
                      </a:r>
                      <a:r>
                        <a:rPr lang="en-IN" sz="2400" b="1" dirty="0">
                          <a:effectLst/>
                          <a:latin typeface="Century Gothic"/>
                          <a:ea typeface="Times New Roman"/>
                          <a:cs typeface="Century Gothic"/>
                        </a:rPr>
                        <a:t>HH per Study </a:t>
                      </a:r>
                      <a:endParaRPr lang="en-US" sz="24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IN" sz="2400" b="1" dirty="0" smtClean="0">
                          <a:effectLst/>
                          <a:latin typeface="Century Gothic"/>
                          <a:ea typeface="Times New Roman"/>
                          <a:cs typeface="Century Gothic"/>
                        </a:rPr>
                        <a:t>+Shops </a:t>
                      </a:r>
                      <a:r>
                        <a:rPr lang="en-IN" sz="2400" b="1" dirty="0">
                          <a:effectLst/>
                          <a:latin typeface="Century Gothic"/>
                          <a:ea typeface="Times New Roman"/>
                          <a:cs typeface="Century Gothic"/>
                        </a:rPr>
                        <a:t>per Study</a:t>
                      </a:r>
                      <a:endParaRPr lang="en-US" sz="24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IN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entury Gothic"/>
                          <a:ea typeface="Times New Roman"/>
                          <a:cs typeface="Century Gothic"/>
                        </a:rPr>
                        <a:t>Total Units for DTDC</a:t>
                      </a:r>
                      <a:endParaRPr lang="en-US" sz="2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IN" sz="2400" b="1" dirty="0">
                          <a:effectLst/>
                          <a:latin typeface="Century Gothic"/>
                          <a:ea typeface="Times New Roman"/>
                          <a:cs typeface="Century Gothic"/>
                        </a:rPr>
                        <a:t>No of </a:t>
                      </a:r>
                      <a:r>
                        <a:rPr lang="en-IN" sz="2400" b="1" dirty="0" smtClean="0">
                          <a:effectLst/>
                          <a:latin typeface="Century Gothic"/>
                          <a:ea typeface="Times New Roman"/>
                          <a:cs typeface="Century Gothic"/>
                        </a:rPr>
                        <a:t>Tricycles*</a:t>
                      </a:r>
                      <a:endParaRPr lang="en-US" sz="24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IN" sz="2400" b="1" dirty="0">
                          <a:effectLst/>
                          <a:latin typeface="Century Gothic"/>
                          <a:ea typeface="Times New Roman"/>
                          <a:cs typeface="Century Gothic"/>
                        </a:rPr>
                        <a:t>No. of </a:t>
                      </a:r>
                      <a:r>
                        <a:rPr lang="en-IN" sz="2400" b="1" dirty="0" smtClean="0">
                          <a:effectLst/>
                          <a:latin typeface="Century Gothic"/>
                          <a:ea typeface="Times New Roman"/>
                          <a:cs typeface="Century Gothic"/>
                        </a:rPr>
                        <a:t>workers**</a:t>
                      </a:r>
                      <a:endParaRPr lang="en-US" sz="24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b"/>
                </a:tc>
              </a:tr>
              <a:tr h="114996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IN" sz="2400" dirty="0">
                          <a:effectLst/>
                          <a:latin typeface="Century Gothic"/>
                          <a:ea typeface="Times New Roman"/>
                          <a:cs typeface="Century Gothic"/>
                        </a:rPr>
                        <a:t>14443</a:t>
                      </a:r>
                      <a:endParaRPr lang="en-US" sz="24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IN" sz="2400" dirty="0">
                          <a:effectLst/>
                          <a:latin typeface="Century Gothic"/>
                          <a:ea typeface="Times New Roman"/>
                          <a:cs typeface="Century Gothic"/>
                        </a:rPr>
                        <a:t>1532</a:t>
                      </a:r>
                      <a:endParaRPr lang="en-US" sz="24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IN" sz="2400">
                          <a:effectLst/>
                          <a:latin typeface="Century Gothic"/>
                          <a:ea typeface="Times New Roman"/>
                          <a:cs typeface="Century Gothic"/>
                        </a:rPr>
                        <a:t>945</a:t>
                      </a:r>
                      <a:endParaRPr lang="en-US" sz="240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IN" sz="24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entury Gothic"/>
                          <a:ea typeface="Times New Roman"/>
                          <a:cs typeface="Century Gothic"/>
                        </a:rPr>
                        <a:t>13856</a:t>
                      </a:r>
                      <a:endParaRPr lang="en-US" sz="240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IN" sz="2400" dirty="0">
                          <a:effectLst/>
                          <a:latin typeface="Century Gothic"/>
                          <a:ea typeface="Times New Roman"/>
                          <a:cs typeface="Century Gothic"/>
                        </a:rPr>
                        <a:t>63</a:t>
                      </a:r>
                      <a:endParaRPr lang="en-US" sz="24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IN" sz="2400" dirty="0">
                          <a:effectLst/>
                          <a:latin typeface="Century Gothic"/>
                          <a:ea typeface="Times New Roman"/>
                          <a:cs typeface="Century Gothic"/>
                        </a:rPr>
                        <a:t>126</a:t>
                      </a:r>
                      <a:endParaRPr lang="en-US" sz="2400" dirty="0">
                        <a:effectLst/>
                        <a:latin typeface="Century Gothic"/>
                        <a:ea typeface="Calibri"/>
                        <a:cs typeface="Century Gothic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34975" y="4920723"/>
            <a:ext cx="7316643" cy="1194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IN" dirty="0" smtClean="0">
                <a:ea typeface="Times New Roman"/>
                <a:cs typeface="Century Gothic"/>
              </a:rPr>
              <a:t>* Maximum </a:t>
            </a:r>
            <a:r>
              <a:rPr lang="en-IN" dirty="0">
                <a:ea typeface="Times New Roman"/>
                <a:cs typeface="Century Gothic"/>
              </a:rPr>
              <a:t>capacity of 220 </a:t>
            </a:r>
            <a:r>
              <a:rPr lang="en-IN" dirty="0" smtClean="0">
                <a:ea typeface="Times New Roman"/>
                <a:cs typeface="Century Gothic"/>
              </a:rPr>
              <a:t>kg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IN" dirty="0" smtClean="0">
                <a:ea typeface="Times New Roman"/>
                <a:cs typeface="Century Gothic"/>
              </a:rPr>
              <a:t>** 2 </a:t>
            </a:r>
            <a:r>
              <a:rPr lang="en-IN" dirty="0">
                <a:ea typeface="Times New Roman"/>
                <a:cs typeface="Century Gothic"/>
              </a:rPr>
              <a:t>per </a:t>
            </a:r>
            <a:r>
              <a:rPr lang="en-IN" dirty="0" smtClean="0">
                <a:ea typeface="Times New Roman"/>
                <a:cs typeface="Century Gothic"/>
              </a:rPr>
              <a:t>tricycle</a:t>
            </a:r>
            <a:endParaRPr lang="en-US" dirty="0">
              <a:ea typeface="Calibri"/>
              <a:cs typeface="Century Gothic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endParaRPr lang="en-US" dirty="0">
              <a:ea typeface="Calibri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68" y="1904851"/>
            <a:ext cx="6282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/>
                </a:solidFill>
              </a:rPr>
              <a:t>Example: Collection System for Ward 173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166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 cstate="print"/>
          <a:srcRect t="3636" b="3636"/>
          <a:stretch/>
        </p:blipFill>
        <p:spPr>
          <a:xfrm>
            <a:off x="157487" y="658558"/>
            <a:ext cx="8829737" cy="4921640"/>
          </a:xfrm>
          <a:prstGeom prst="rect">
            <a:avLst/>
          </a:prstGeom>
        </p:spPr>
      </p:pic>
      <p:sp>
        <p:nvSpPr>
          <p:cNvPr id="8" name="Text Placeholder 4"/>
          <p:cNvSpPr txBox="1">
            <a:spLocks/>
          </p:cNvSpPr>
          <p:nvPr/>
        </p:nvSpPr>
        <p:spPr>
          <a:xfrm>
            <a:off x="956289" y="5793496"/>
            <a:ext cx="7244736" cy="401715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indent="0" algn="ctr" defTabSz="9144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500" cap="all" spc="250" baseline="0">
                <a:solidFill>
                  <a:srgbClr val="FFFFFF"/>
                </a:solidFill>
              </a:defRPr>
            </a:lvl1pPr>
            <a:lvl2pPr indent="0" defTabSz="9144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200">
                <a:solidFill>
                  <a:schemeClr val="tx2"/>
                </a:solidFill>
              </a:defRPr>
            </a:lvl2pPr>
            <a:lvl3pPr indent="0" defTabSz="914400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000">
                <a:solidFill>
                  <a:schemeClr val="tx2"/>
                </a:solidFill>
              </a:defRPr>
            </a:lvl3pPr>
            <a:lvl4pPr indent="0" defTabSz="914400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900">
                <a:solidFill>
                  <a:schemeClr val="tx2"/>
                </a:solidFill>
              </a:defRPr>
            </a:lvl4pPr>
            <a:lvl5pPr indent="0" defTabSz="914400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900" baseline="0">
                <a:solidFill>
                  <a:schemeClr val="tx2"/>
                </a:solidFill>
              </a:defRPr>
            </a:lvl5pPr>
            <a:lvl6pPr indent="0" defTabSz="9144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>
                <a:solidFill>
                  <a:schemeClr val="tx2"/>
                </a:solidFill>
              </a:defRPr>
            </a:lvl6pPr>
            <a:lvl7pPr indent="0" defTabSz="9144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900">
                <a:solidFill>
                  <a:schemeClr val="tx2"/>
                </a:solidFill>
              </a:defRPr>
            </a:lvl7pPr>
            <a:lvl8pPr indent="0" defTabSz="914400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900">
                <a:solidFill>
                  <a:schemeClr val="tx2"/>
                </a:solidFill>
              </a:defRPr>
            </a:lvl8pPr>
            <a:lvl9pPr indent="0" defTabSz="914400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900"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Ward 173</a:t>
            </a:r>
          </a:p>
        </p:txBody>
      </p:sp>
    </p:spTree>
    <p:extLst>
      <p:ext uri="{BB962C8B-B14F-4D97-AF65-F5344CB8AC3E}">
        <p14:creationId xmlns="" xmlns:p14="http://schemas.microsoft.com/office/powerpoint/2010/main" val="371768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566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Average Waste Generation per Household per day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441729034"/>
              </p:ext>
            </p:extLst>
          </p:nvPr>
        </p:nvGraphicFramePr>
        <p:xfrm>
          <a:off x="-1692696" y="1805924"/>
          <a:ext cx="12573358" cy="5070971"/>
        </p:xfrm>
        <a:graphic>
          <a:graphicData uri="http://schemas.openxmlformats.org/presentationml/2006/ole">
            <p:oleObj spid="_x0000_s2094" name="Document" r:id="rId3" imgW="5613480" imgH="1691280" progId="Word.Document.12">
              <p:link updateAutomatic="1"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70110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1142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Waste Generation by Households in Ward 173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11490858"/>
              </p:ext>
            </p:extLst>
          </p:nvPr>
        </p:nvGraphicFramePr>
        <p:xfrm>
          <a:off x="-396552" y="2276872"/>
          <a:ext cx="10192795" cy="4110864"/>
        </p:xfrm>
        <a:graphic>
          <a:graphicData uri="http://schemas.openxmlformats.org/presentationml/2006/ole">
            <p:oleObj spid="_x0000_s3118" name="Document" r:id="rId3" imgW="5613480" imgH="1691280" progId="Word.Document.12">
              <p:link updateAutomatic="1"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90452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964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Waste Generation by Shops in Ward 173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129934690"/>
              </p:ext>
            </p:extLst>
          </p:nvPr>
        </p:nvGraphicFramePr>
        <p:xfrm>
          <a:off x="105990" y="2372883"/>
          <a:ext cx="9002514" cy="3630811"/>
        </p:xfrm>
        <a:graphic>
          <a:graphicData uri="http://schemas.openxmlformats.org/presentationml/2006/ole">
            <p:oleObj spid="_x0000_s4142" name="Document" r:id="rId3" imgW="5613480" imgH="1691280" progId="Word.Document.12">
              <p:link updateAutomatic="1"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55983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566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Primary </a:t>
            </a:r>
            <a:r>
              <a:rPr lang="en-US" sz="3200" dirty="0" err="1" smtClean="0"/>
              <a:t>Categorisation</a:t>
            </a:r>
            <a:r>
              <a:rPr lang="en-US" sz="3200" dirty="0" smtClean="0"/>
              <a:t> of Recyclable Waste</a:t>
            </a:r>
            <a:endParaRPr lang="en-US" sz="3200" dirty="0"/>
          </a:p>
        </p:txBody>
      </p:sp>
      <p:graphicFrame>
        <p:nvGraphicFramePr>
          <p:cNvPr id="4" name="Object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122277525"/>
              </p:ext>
            </p:extLst>
          </p:nvPr>
        </p:nvGraphicFramePr>
        <p:xfrm>
          <a:off x="391947" y="1651979"/>
          <a:ext cx="8357626" cy="13202291"/>
        </p:xfrm>
        <a:graphic>
          <a:graphicData uri="http://schemas.openxmlformats.org/presentationml/2006/ole">
            <p:oleObj spid="_x0000_s5166" name="Document" r:id="rId3" imgW="5613480" imgH="8219160" progId="Word.Document.12">
              <p:link updateAutomatic="1"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34489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Percentage composition of recyclable waste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Ward 173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7058" b="-2813"/>
          <a:stretch/>
        </p:blipFill>
        <p:spPr>
          <a:xfrm>
            <a:off x="685800" y="611515"/>
            <a:ext cx="7772400" cy="435901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259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756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Total Estimated Waste Generation in Ward 173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06651508"/>
              </p:ext>
            </p:extLst>
          </p:nvPr>
        </p:nvGraphicFramePr>
        <p:xfrm>
          <a:off x="-548708" y="1700808"/>
          <a:ext cx="10172156" cy="5197805"/>
        </p:xfrm>
        <a:graphic>
          <a:graphicData uri="http://schemas.openxmlformats.org/presentationml/2006/ole">
            <p:oleObj spid="_x0000_s6190" name="Document" r:id="rId3" imgW="5613480" imgH="2313000" progId="Word.Document.12">
              <p:link updateAutomatic="1"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8274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97877" y="241103"/>
            <a:ext cx="8465941" cy="5984560"/>
          </a:xfrm>
          <a:prstGeom prst="rect">
            <a:avLst/>
          </a:prstGeom>
        </p:spPr>
      </p:pic>
      <p:sp>
        <p:nvSpPr>
          <p:cNvPr id="7" name="Text Placeholder 4"/>
          <p:cNvSpPr txBox="1">
            <a:spLocks/>
          </p:cNvSpPr>
          <p:nvPr/>
        </p:nvSpPr>
        <p:spPr>
          <a:xfrm>
            <a:off x="971967" y="6210067"/>
            <a:ext cx="7244736" cy="401715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indent="0" algn="ctr" defTabSz="9144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500" cap="all" spc="250" baseline="0">
                <a:solidFill>
                  <a:srgbClr val="FFFFFF"/>
                </a:solidFill>
              </a:defRPr>
            </a:lvl1pPr>
            <a:lvl2pPr indent="0" defTabSz="9144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200">
                <a:solidFill>
                  <a:schemeClr val="tx2"/>
                </a:solidFill>
              </a:defRPr>
            </a:lvl2pPr>
            <a:lvl3pPr indent="0" defTabSz="914400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000">
                <a:solidFill>
                  <a:schemeClr val="tx2"/>
                </a:solidFill>
              </a:defRPr>
            </a:lvl3pPr>
            <a:lvl4pPr indent="0" defTabSz="914400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900">
                <a:solidFill>
                  <a:schemeClr val="tx2"/>
                </a:solidFill>
              </a:defRPr>
            </a:lvl4pPr>
            <a:lvl5pPr indent="0" defTabSz="914400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900" baseline="0">
                <a:solidFill>
                  <a:schemeClr val="tx2"/>
                </a:solidFill>
              </a:defRPr>
            </a:lvl5pPr>
            <a:lvl6pPr indent="0" defTabSz="9144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00">
                <a:solidFill>
                  <a:schemeClr val="tx2"/>
                </a:solidFill>
              </a:defRPr>
            </a:lvl6pPr>
            <a:lvl7pPr indent="0" defTabSz="9144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900">
                <a:solidFill>
                  <a:schemeClr val="tx2"/>
                </a:solidFill>
              </a:defRPr>
            </a:lvl7pPr>
            <a:lvl8pPr indent="0" defTabSz="914400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900">
                <a:solidFill>
                  <a:schemeClr val="tx2"/>
                </a:solidFill>
              </a:defRPr>
            </a:lvl8pPr>
            <a:lvl9pPr indent="0" defTabSz="914400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900"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Ward 173</a:t>
            </a:r>
          </a:p>
        </p:txBody>
      </p:sp>
    </p:spTree>
    <p:extLst>
      <p:ext uri="{BB962C8B-B14F-4D97-AF65-F5344CB8AC3E}">
        <p14:creationId xmlns="" xmlns:p14="http://schemas.microsoft.com/office/powerpoint/2010/main" val="275218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Map C.jpg">
            <a:hlinkClick r:id="rId2" action="ppaction://hlinkfile"/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575" b="10575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GIS analysis for planning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Aids to planning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5626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Need for a Rational Approach to MWSM planning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experience in ward 173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2522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Map D1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590" b="10590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Planning for resource recovery parks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areas and amount of waste generated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1070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Participatory Planning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816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Participatory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69184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dirty="0" smtClean="0"/>
              <a:t>At every stage</a:t>
            </a:r>
          </a:p>
          <a:p>
            <a:r>
              <a:rPr lang="en-US" dirty="0"/>
              <a:t>In Planning: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conception of a ward level pilot 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pilot proposal based on data collected</a:t>
            </a:r>
          </a:p>
          <a:p>
            <a:r>
              <a:rPr lang="en-US" dirty="0"/>
              <a:t>In Data Collection: mapping, surveys, etc. </a:t>
            </a:r>
          </a:p>
          <a:p>
            <a:r>
              <a:rPr lang="en-US" dirty="0"/>
              <a:t>In </a:t>
            </a:r>
            <a:r>
              <a:rPr lang="en-US" dirty="0" err="1" smtClean="0"/>
              <a:t>Conceptualising</a:t>
            </a:r>
            <a:r>
              <a:rPr lang="en-US" dirty="0" smtClean="0"/>
              <a:t>: </a:t>
            </a:r>
            <a:r>
              <a:rPr lang="en-US" dirty="0"/>
              <a:t>through </a:t>
            </a:r>
            <a:r>
              <a:rPr lang="en-US" dirty="0" smtClean="0"/>
              <a:t>community </a:t>
            </a:r>
            <a:r>
              <a:rPr lang="en-US" dirty="0"/>
              <a:t>meetings, one-on-one interactions, and distribution of </a:t>
            </a:r>
            <a:r>
              <a:rPr lang="en-US" dirty="0" smtClean="0"/>
              <a:t>flyers</a:t>
            </a:r>
            <a:endParaRPr lang="en-US" dirty="0"/>
          </a:p>
          <a:p>
            <a:r>
              <a:rPr lang="en-US" dirty="0" smtClean="0"/>
              <a:t>Implementation</a:t>
            </a:r>
            <a:r>
              <a:rPr lang="en-US" dirty="0"/>
              <a:t>: citizen monitoring committees, etc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Necessary for public consultation prior to deciding </a:t>
            </a:r>
            <a:r>
              <a:rPr lang="en-US" dirty="0" smtClean="0"/>
              <a:t>location </a:t>
            </a:r>
            <a:r>
              <a:rPr lang="en-US" dirty="0"/>
              <a:t>of </a:t>
            </a:r>
            <a:r>
              <a:rPr lang="en-US" dirty="0" smtClean="0"/>
              <a:t>RRPs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4667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Srinivasapuram</a:t>
            </a:r>
            <a:r>
              <a:rPr lang="en-US" dirty="0" smtClean="0"/>
              <a:t>, Ward 173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meeting to </a:t>
            </a:r>
            <a:r>
              <a:rPr lang="en-US" dirty="0" smtClean="0"/>
              <a:t>present </a:t>
            </a:r>
            <a:r>
              <a:rPr lang="en-US" dirty="0" err="1" smtClean="0"/>
              <a:t>fi</a:t>
            </a:r>
            <a:r>
              <a:rPr lang="en-US" dirty="0" err="1" smtClean="0"/>
              <a:t>ndijngs</a:t>
            </a:r>
            <a:endParaRPr lang="en-US" dirty="0"/>
          </a:p>
        </p:txBody>
      </p:sp>
      <p:pic>
        <p:nvPicPr>
          <p:cNvPr id="8" name="Shape 8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355029" y="611517"/>
            <a:ext cx="6605687" cy="4328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4153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Govindasamy</a:t>
            </a:r>
            <a:r>
              <a:rPr lang="en-US" dirty="0" smtClean="0"/>
              <a:t> </a:t>
            </a:r>
            <a:r>
              <a:rPr lang="en-US" dirty="0" err="1" smtClean="0"/>
              <a:t>nagar</a:t>
            </a:r>
            <a:r>
              <a:rPr lang="en-US" dirty="0" smtClean="0"/>
              <a:t>, Ward 173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Community meeting </a:t>
            </a:r>
            <a:r>
              <a:rPr lang="en-US" dirty="0" err="1" smtClean="0"/>
              <a:t>workshopp</a:t>
            </a:r>
            <a:r>
              <a:rPr lang="en-US" dirty="0" err="1" smtClean="0"/>
              <a:t>ing</a:t>
            </a:r>
            <a:r>
              <a:rPr lang="en-US" dirty="0" smtClean="0"/>
              <a:t> the Ward 173 proposal</a:t>
            </a:r>
            <a:endParaRPr lang="en-US" dirty="0"/>
          </a:p>
        </p:txBody>
      </p:sp>
      <p:pic>
        <p:nvPicPr>
          <p:cNvPr id="5" name="Shape 94"/>
          <p:cNvPicPr preferRelativeResize="0">
            <a:picLocks noGrp="1"/>
          </p:cNvPicPr>
          <p:nvPr>
            <p:ph type="pic" idx="1"/>
          </p:nvPr>
        </p:nvPicPr>
        <p:blipFill>
          <a:blip r:embed="rId2"/>
          <a:srcRect t="12840" b="12840"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0692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Adapting the methodology for different contexts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1706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Adapting according to context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simple question is: </a:t>
            </a:r>
          </a:p>
          <a:p>
            <a:pPr marL="114300" indent="0" algn="ctr">
              <a:buNone/>
            </a:pPr>
            <a:endParaRPr lang="en-US" dirty="0"/>
          </a:p>
          <a:p>
            <a:pPr marL="114300" indent="0" algn="ctr">
              <a:buNone/>
            </a:pPr>
            <a:r>
              <a:rPr lang="en-US" i="1" dirty="0"/>
              <a:t>W</a:t>
            </a:r>
            <a:r>
              <a:rPr lang="en-US" i="1" dirty="0" smtClean="0"/>
              <a:t>hat do we need to know to plan better? </a:t>
            </a:r>
          </a:p>
          <a:p>
            <a:pPr marL="114300" indent="0">
              <a:buNone/>
            </a:pPr>
            <a:endParaRPr lang="en-US" dirty="0" smtClean="0"/>
          </a:p>
          <a:p>
            <a:r>
              <a:rPr lang="en-US" dirty="0" smtClean="0"/>
              <a:t>Low cost &amp; Low tech.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Waste Diagnostic Toolkit; Waste Diagnostic Report.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4350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1167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 abutting the </a:t>
            </a:r>
            <a:r>
              <a:rPr lang="en-US" dirty="0" err="1" smtClean="0"/>
              <a:t>Adyar</a:t>
            </a:r>
            <a:r>
              <a:rPr lang="en-US" dirty="0" smtClean="0"/>
              <a:t> river: Ward 173</a:t>
            </a:r>
            <a:endParaRPr lang="en-US" dirty="0"/>
          </a:p>
        </p:txBody>
      </p:sp>
      <p:pic>
        <p:nvPicPr>
          <p:cNvPr id="7" name="Picture Placeholder 6" descr="CAM00491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840" b="12840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Resulting from the lack of waste Management service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7613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poor data on </a:t>
            </a:r>
            <a:r>
              <a:rPr lang="en-US" dirty="0" err="1" smtClean="0"/>
              <a:t>SWm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911361"/>
          </a:xfrm>
        </p:spPr>
        <p:txBody>
          <a:bodyPr>
            <a:noAutofit/>
          </a:bodyPr>
          <a:lstStyle/>
          <a:p>
            <a:r>
              <a:rPr lang="en-US" dirty="0" smtClean="0"/>
              <a:t>Poor waste collection in general</a:t>
            </a:r>
          </a:p>
          <a:p>
            <a:r>
              <a:rPr lang="en-US" dirty="0" smtClean="0"/>
              <a:t>Low income households become invisible and are not accounted for while planning waste collection systems</a:t>
            </a:r>
          </a:p>
          <a:p>
            <a:r>
              <a:rPr lang="en-US" dirty="0" smtClean="0"/>
              <a:t>Leading to unhygienic disposal, pollution of waterways, local garbage dumps </a:t>
            </a:r>
          </a:p>
          <a:p>
            <a:r>
              <a:rPr lang="en-US" dirty="0" smtClean="0"/>
              <a:t>No specialized mechanisms for dealing with special waste generators and bulk waste generators</a:t>
            </a:r>
          </a:p>
          <a:p>
            <a:r>
              <a:rPr lang="en-US" dirty="0" smtClean="0"/>
              <a:t>Dumpsites are fast reaching capacity and scarcity of land underline the need for sustainable alternatives </a:t>
            </a:r>
          </a:p>
        </p:txBody>
      </p:sp>
    </p:spTree>
    <p:extLst>
      <p:ext uri="{BB962C8B-B14F-4D97-AF65-F5344CB8AC3E}">
        <p14:creationId xmlns="" xmlns:p14="http://schemas.microsoft.com/office/powerpoint/2010/main" val="231956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poor data on </a:t>
            </a:r>
            <a:r>
              <a:rPr lang="en-US" dirty="0" err="1"/>
              <a:t>SWm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Poor understanding of MSW and how to deal with it </a:t>
            </a:r>
            <a:r>
              <a:rPr lang="en-US" dirty="0" smtClean="0"/>
              <a:t>sustainably</a:t>
            </a:r>
            <a:endParaRPr lang="en-US" dirty="0" smtClean="0"/>
          </a:p>
          <a:p>
            <a:r>
              <a:rPr lang="en-US" dirty="0" smtClean="0"/>
              <a:t>Specifically: </a:t>
            </a:r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 smtClean="0"/>
              <a:t>planning for resource recovery</a:t>
            </a:r>
          </a:p>
          <a:p>
            <a:r>
              <a:rPr lang="en-US" dirty="0" smtClean="0"/>
              <a:t>Dumping of organic waste leading to higher greenhouse gas emissions </a:t>
            </a:r>
          </a:p>
          <a:p>
            <a:r>
              <a:rPr lang="en-US" dirty="0" smtClean="0"/>
              <a:t>Unsanitary dumping of harmful and hazardous substances leading to pollution of ground water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3890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Example: Poor Data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41523334"/>
              </p:ext>
            </p:extLst>
          </p:nvPr>
        </p:nvGraphicFramePr>
        <p:xfrm>
          <a:off x="125422" y="1799640"/>
          <a:ext cx="8955867" cy="4845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5099"/>
                <a:gridCol w="995096"/>
                <a:gridCol w="995096"/>
                <a:gridCol w="995096"/>
                <a:gridCol w="995096"/>
                <a:gridCol w="995096"/>
                <a:gridCol w="995096"/>
                <a:gridCol w="1101515"/>
                <a:gridCol w="888677"/>
              </a:tblGrid>
              <a:tr h="127362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Zone </a:t>
                      </a:r>
                      <a:r>
                        <a:rPr lang="en-GB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wise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Zone TPD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No. of Wards /Zone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Ward TPD (basis: </a:t>
                      </a:r>
                      <a:r>
                        <a:rPr lang="en-GB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zone)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No. of HH/ Ward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Waste generation/HH*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Waste </a:t>
                      </a:r>
                      <a:r>
                        <a:rPr lang="en-GB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generation/HH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Ward TPD (basis: per </a:t>
                      </a:r>
                      <a:r>
                        <a:rPr lang="en-GB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capita)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% </a:t>
                      </a:r>
                      <a:r>
                        <a:rPr lang="en-GB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diff. between col 3 &amp; 7</a:t>
                      </a:r>
                      <a:endParaRPr lang="en-US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7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Column 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1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Source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From </a:t>
                      </a:r>
                      <a:r>
                        <a:rPr lang="en-GB" sz="160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RFP (</a:t>
                      </a:r>
                      <a:r>
                        <a:rPr lang="en-GB" sz="1600" i="1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CoC</a:t>
                      </a:r>
                      <a:r>
                        <a:rPr lang="en-GB" sz="160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From </a:t>
                      </a:r>
                      <a:r>
                        <a:rPr lang="en-GB" sz="160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RFP (</a:t>
                      </a:r>
                      <a:r>
                        <a:rPr lang="en-GB" sz="1600" i="1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CoC</a:t>
                      </a:r>
                      <a:r>
                        <a:rPr lang="en-GB" sz="160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Col 1/2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From </a:t>
                      </a:r>
                      <a:r>
                        <a:rPr lang="en-GB" sz="160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RFP (</a:t>
                      </a:r>
                      <a:r>
                        <a:rPr lang="en-GB" sz="1600" i="1" dirty="0" err="1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CoC</a:t>
                      </a:r>
                      <a:r>
                        <a:rPr lang="en-GB" sz="160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Col 3/4</a:t>
                      </a:r>
                      <a:endParaRPr lang="en-US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From Contract 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Col 4*6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Comparing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7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Zone 9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530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18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29.44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9222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3.19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2.4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22.13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33%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7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Zone 10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525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16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32.81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9563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3.43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2.4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22.95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43%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172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Zone 13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425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effectLst/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32.69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 smtClean="0">
                          <a:solidFill>
                            <a:srgbClr val="008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9000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3.63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2.4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21.60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51%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262061">
                <a:tc gridSpan="9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*</a:t>
                      </a:r>
                      <a:r>
                        <a:rPr lang="en-IN" sz="16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In kgs. This column calculates the waste generation per household per day based on total waste generation and number of households. This  data is provided in the Request For Proposal document</a:t>
                      </a:r>
                      <a:r>
                        <a:rPr lang="en-IN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65635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 example: Impact of Poor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As per </a:t>
            </a:r>
            <a:r>
              <a:rPr lang="en-GB" dirty="0" err="1" smtClean="0"/>
              <a:t>CoC</a:t>
            </a:r>
            <a:r>
              <a:rPr lang="en-GB" dirty="0" smtClean="0"/>
              <a:t> documents, </a:t>
            </a:r>
            <a:r>
              <a:rPr lang="en-GB" dirty="0"/>
              <a:t>the number of </a:t>
            </a:r>
            <a:r>
              <a:rPr lang="en-GB" dirty="0" smtClean="0"/>
              <a:t>households in Ward 173 </a:t>
            </a:r>
            <a:r>
              <a:rPr lang="en-GB" dirty="0" smtClean="0"/>
              <a:t>is </a:t>
            </a:r>
            <a:r>
              <a:rPr lang="en-GB" b="1" dirty="0" smtClean="0"/>
              <a:t>9000 </a:t>
            </a:r>
          </a:p>
          <a:p>
            <a:r>
              <a:rPr lang="en-GB" dirty="0" smtClean="0"/>
              <a:t>But </a:t>
            </a:r>
            <a:r>
              <a:rPr lang="en-GB" dirty="0"/>
              <a:t>t</a:t>
            </a:r>
            <a:r>
              <a:rPr lang="en-IN" dirty="0"/>
              <a:t>he actual number of households in Ward 173 as per data collected in May-July </a:t>
            </a:r>
            <a:r>
              <a:rPr lang="en-IN" dirty="0" smtClean="0"/>
              <a:t>2014 is </a:t>
            </a:r>
            <a:r>
              <a:rPr lang="en-IN" b="1" dirty="0" smtClean="0"/>
              <a:t>14,443</a:t>
            </a:r>
            <a:endParaRPr lang="en-IN" dirty="0" smtClean="0"/>
          </a:p>
          <a:p>
            <a:r>
              <a:rPr lang="en-IN" dirty="0" smtClean="0"/>
              <a:t>Including </a:t>
            </a:r>
            <a:r>
              <a:rPr lang="en-IN" dirty="0"/>
              <a:t>small commercial establishments this number is </a:t>
            </a:r>
            <a:r>
              <a:rPr lang="en-IN" b="1" dirty="0"/>
              <a:t>15,388</a:t>
            </a:r>
            <a:r>
              <a:rPr lang="en-IN" dirty="0"/>
              <a:t>: </a:t>
            </a:r>
            <a:r>
              <a:rPr lang="en-IN" i="1" dirty="0"/>
              <a:t>a difference of 41.5</a:t>
            </a:r>
            <a:r>
              <a:rPr lang="en-IN" i="1" dirty="0" smtClean="0"/>
              <a:t>%</a:t>
            </a:r>
            <a:r>
              <a:rPr lang="en-IN" dirty="0"/>
              <a:t> </a:t>
            </a:r>
            <a:endParaRPr lang="en-IN" dirty="0" smtClean="0"/>
          </a:p>
          <a:p>
            <a:pPr marL="114300" indent="0">
              <a:buNone/>
            </a:pPr>
            <a:endParaRPr lang="en-IN" dirty="0" smtClean="0"/>
          </a:p>
          <a:p>
            <a:pPr marL="114300" indent="0">
              <a:buNone/>
            </a:pPr>
            <a:r>
              <a:rPr lang="en-IN" dirty="0" smtClean="0">
                <a:solidFill>
                  <a:srgbClr val="FF0000"/>
                </a:solidFill>
              </a:rPr>
              <a:t>This explains the poor service provision and why the door-to-door collection and garbage clearance levels are so low</a:t>
            </a:r>
            <a:r>
              <a:rPr lang="en-IN" dirty="0" smtClean="0">
                <a:solidFill>
                  <a:srgbClr val="FF0000"/>
                </a:solidFill>
              </a:rPr>
              <a:t>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510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Apothecary.thmx</Template>
  <TotalTime>16460</TotalTime>
  <Words>1294</Words>
  <Application>Microsoft Office PowerPoint</Application>
  <PresentationFormat>On-screen Show (4:3)</PresentationFormat>
  <Paragraphs>210</Paragraphs>
  <Slides>47</Slides>
  <Notes>0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5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Apothecary</vt:lpstr>
      <vt:lpstr>\\localhost\Users\avnirastogi\Documents\Dropbox\TC\General - Waste\Avni Rastogi:Users:avnirastogi:Documents:Dropbox:TC:Waste and informal waste workers:PILOT:Proposal Documents:ZERO WASTE WARD 173 PILOT - DRAFT FOR REVIEW 2 AR.doc!OLE_LINK2</vt:lpstr>
      <vt:lpstr>\\localhost\Users\AvniRastogi\Dropbox\TC\waste and informal waste workers\Gauri Rastogi:Users:AvniRastogi:Dropbox:TC:ZERO WASTE WARD 173 PILOT - DRAFT FOR REVIEW4 NVR.doc!OLE_LINK2</vt:lpstr>
      <vt:lpstr>\\localhost\Users\AvniRastogi\Dropbox\TC\waste and informal waste workers\Gauri Rastogi:Users:AvniRastogi:Dropbox:TC:ZERO WASTE WARD 173 PILOT - DRAFT FOR REVIEW4 NVR.doc!OLE_LINK4</vt:lpstr>
      <vt:lpstr>\\localhost\Users\AvniRastogi\Dropbox\TC\waste and informal waste workers\Gauri Rastogi:Users:AvniRastogi:Dropbox:TC:ZERO WASTE WARD 173 PILOT - DRAFT FOR REVIEW4 NVR.doc!OLE_LINK5</vt:lpstr>
      <vt:lpstr>\\localhost\Users\AvniRastogi\Dropbox\TC\waste and informal waste workers\Gauri Rastogi:Users:AvniRastogi:Dropbox:TC:ZERO WASTE WARD 173 PILOT - DRAFT FOR REVIEW4 NVR.doc!OLE_LINK3</vt:lpstr>
      <vt:lpstr>Data-driven planning for Solid Waste Management in Chennai</vt:lpstr>
      <vt:lpstr>Slide 2</vt:lpstr>
      <vt:lpstr>Contents</vt:lpstr>
      <vt:lpstr>The Need for a Rational Approach to MWSM planning</vt:lpstr>
      <vt:lpstr>Area abutting the Adyar river: Ward 173</vt:lpstr>
      <vt:lpstr>Impact of poor data on SWm</vt:lpstr>
      <vt:lpstr>Impact of poor data on SWm</vt:lpstr>
      <vt:lpstr>An Example: Poor Data</vt:lpstr>
      <vt:lpstr>An example: Impact of Poor Data</vt:lpstr>
      <vt:lpstr>A data collection and survey methodology</vt:lpstr>
      <vt:lpstr>What do we need to know</vt:lpstr>
      <vt:lpstr>Methodology</vt:lpstr>
      <vt:lpstr>Methodology</vt:lpstr>
      <vt:lpstr>Paper Mapping: Unmarked segment</vt:lpstr>
      <vt:lpstr>Paper Mapping: A marked Segment</vt:lpstr>
      <vt:lpstr>Screenshot of qgis showing non-bulk data</vt:lpstr>
      <vt:lpstr>Screenshot of qgis showing bulk data</vt:lpstr>
      <vt:lpstr>Ward 173 mapped data</vt:lpstr>
      <vt:lpstr>Map showing different waste generators</vt:lpstr>
      <vt:lpstr>Methodology</vt:lpstr>
      <vt:lpstr>50 Blocks of 250-300 Households created</vt:lpstr>
      <vt:lpstr>Methodology</vt:lpstr>
      <vt:lpstr>Block showing sample selection</vt:lpstr>
      <vt:lpstr>Methodology</vt:lpstr>
      <vt:lpstr>Segregated collection</vt:lpstr>
      <vt:lpstr>Weighing garbage bags</vt:lpstr>
      <vt:lpstr>Weighing garbage bags</vt:lpstr>
      <vt:lpstr>Planning from Data</vt:lpstr>
      <vt:lpstr>Planning from data</vt:lpstr>
      <vt:lpstr>Planning from Data</vt:lpstr>
      <vt:lpstr>Slide 31</vt:lpstr>
      <vt:lpstr>Average Waste Generation per Household per day</vt:lpstr>
      <vt:lpstr>Waste Generation by Households in Ward 173</vt:lpstr>
      <vt:lpstr>Waste Generation by Shops in Ward 173</vt:lpstr>
      <vt:lpstr>Primary Categorisation of Recyclable Waste</vt:lpstr>
      <vt:lpstr>Percentage composition of recyclable waste</vt:lpstr>
      <vt:lpstr>Total Estimated Waste Generation in Ward 173</vt:lpstr>
      <vt:lpstr>Slide 38</vt:lpstr>
      <vt:lpstr>Visual Aids to planning</vt:lpstr>
      <vt:lpstr>Open areas and amount of waste generated</vt:lpstr>
      <vt:lpstr>Participatory Planning</vt:lpstr>
      <vt:lpstr>Participatory Planning</vt:lpstr>
      <vt:lpstr>Community meeting to present findijngs</vt:lpstr>
      <vt:lpstr>Community meeting workshopping the Ward 173 proposal</vt:lpstr>
      <vt:lpstr>Adapting the methodology for different contexts</vt:lpstr>
      <vt:lpstr>Adapting according to context</vt:lpstr>
      <vt:lpstr>Thank you!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Avni Rastogi</dc:creator>
  <cp:lastModifiedBy>ANANT</cp:lastModifiedBy>
  <cp:revision>137</cp:revision>
  <dcterms:created xsi:type="dcterms:W3CDTF">2014-08-23T19:06:56Z</dcterms:created>
  <dcterms:modified xsi:type="dcterms:W3CDTF">2015-07-27T13:49:44Z</dcterms:modified>
</cp:coreProperties>
</file>