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U5xFPMYxc1A269JbGsLtbRBb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business/2019/oct/15/bank-of-england-boss-warns-global-finance-it-is-funding-climate-crisi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scholarship.org/uc/item/4521k7dr#article_main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Overall, 343 coal power projects globally for 300 GW of new capacity addition (up to 2030). India has plans for approx. 59,000 MW of new coal plants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 Natural disasters in the last two decades have already doubled and most of these are linked to climate change related extreme weather events like flooding, droughts and storms.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In October 2019, the then Bank of England’s  governor, Mark Carney </a:t>
            </a:r>
            <a:r>
              <a:rPr b="0" i="0" lang="en-US" sz="1200" u="sng" strike="noStrike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remarked</a:t>
            </a:r>
            <a:r>
              <a:rPr b="0" i="0" lang="en-US" sz="1200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that the----</a:t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rgbClr val="000000"/>
                </a:solidFill>
              </a:rPr>
              <a:t>3. For the period between 1996 to 2014, a </a:t>
            </a:r>
            <a:r>
              <a:rPr b="0" i="0" lang="en-US" sz="1200" u="sng" strike="noStrike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study</a:t>
            </a:r>
            <a:r>
              <a:rPr b="0" i="0" lang="en-US" sz="1200" u="none" strike="noStrike">
                <a:solidFill>
                  <a:srgbClr val="000000"/>
                </a:solidFill>
              </a:rPr>
              <a:t> concludes that ----</a:t>
            </a:r>
            <a:endParaRPr/>
          </a:p>
        </p:txBody>
      </p:sp>
      <p:sp>
        <p:nvSpPr>
          <p:cNvPr id="190" name="Google Shape;1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Behind China,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MoEFCC budget allocation down to Rs.2869.96 Cr, from Rs.3100 Cr</a:t>
            </a:r>
            <a:endParaRPr/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mailto:niraj.bhatt@cag.org.in" TargetMode="External"/><Relationship Id="rId5" Type="http://schemas.openxmlformats.org/officeDocument/2006/relationships/hyperlink" Target="mailto:tpp@cag.org.in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tpp@cag.org.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edocs.unep.org/bitstream/handle/20.500.11822/30797/EGR2019.pdf?sequence=1&amp;isAllowed=y" TargetMode="External"/><Relationship Id="rId4" Type="http://schemas.openxmlformats.org/officeDocument/2006/relationships/hyperlink" Target="https://wedocs.unep.org/bitstream/handle/20.500.11822/30797/EGR2019.pdf?sequence=1&amp;isAllowed=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p.com/content/dam/bp/business-sites/en/global/corporate/pdfs/energy-economics/statistical-review/bp-stats-review-2020-full-report.pdf" TargetMode="External"/><Relationship Id="rId4" Type="http://schemas.openxmlformats.org/officeDocument/2006/relationships/hyperlink" Target="https://www.bp.com/content/dam/bp/business-sites/en/global/corporate/pdfs/energy-economics/statistical-review/bp-stats-review-2020-full-report.pdf" TargetMode="External"/><Relationship Id="rId5" Type="http://schemas.openxmlformats.org/officeDocument/2006/relationships/hyperlink" Target="https://www.bp.com/content/dam/bp/business-sites/en/global/corporate/pdfs/energy-economics/statistical-review/bp-stats-review-2020-full-report.pdf" TargetMode="External"/><Relationship Id="rId6" Type="http://schemas.openxmlformats.org/officeDocument/2006/relationships/hyperlink" Target="https://cea.nic.in/wp-content/uploads/executive/2021/01/exe_summary-12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91" name="Google Shape;91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197" y="5672562"/>
            <a:ext cx="4730214" cy="910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95" name="Google Shape;95;p1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 txBox="1"/>
          <p:nvPr>
            <p:ph type="ctrTitle"/>
          </p:nvPr>
        </p:nvSpPr>
        <p:spPr>
          <a:xfrm>
            <a:off x="789708" y="1014574"/>
            <a:ext cx="5633531" cy="2226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Verdana"/>
              <a:buNone/>
            </a:pPr>
            <a:r>
              <a:rPr b="0" i="0" lang="en-US" sz="41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Clubbing Public </a:t>
            </a:r>
            <a:r>
              <a:rPr lang="en-US" sz="4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b="0" i="0" lang="en-US" sz="41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inancing of Coal and Climate </a:t>
            </a:r>
            <a:r>
              <a:rPr lang="en-US" sz="4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41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hange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789708" y="3640633"/>
            <a:ext cx="5631417" cy="248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Niraj Bhatt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Consultant Researcher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Email: </a:t>
            </a:r>
            <a:r>
              <a:rPr lang="en-US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niraj.bhatt@cag.org.in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tpp@cag.org.in</a:t>
            </a:r>
            <a:r>
              <a:rPr lang="en-US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Public sector banks having credit exposure (outstanding loans) to coal*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6225" y="861847"/>
            <a:ext cx="7611789" cy="533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b="0" i="0" lang="en-US" sz="3200" u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Public sector banks having NPAs in coal*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53" y="683501"/>
            <a:ext cx="8098479" cy="54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12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65" name="Google Shape;265;p1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2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8" name="Google Shape;268;p1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1" name="Google Shape;271;p12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2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Why is the marriage between coal and public sector financiers in doldrums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79" name="Google Shape;279;p12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No coal linkages, disputed coal block allocations, no power purchase agreements.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Cost overruns due to coal price movements, litigations over environmental and social concerns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Fierce competition from renewable sources of energy, primarily solar and wind.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Aggressive tariff bidding, delayed payments by distribution companies.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3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86" name="Google Shape;286;p1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3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9" name="Google Shape;289;p13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3"/>
          <p:cNvSpPr txBox="1"/>
          <p:nvPr>
            <p:ph type="title"/>
          </p:nvPr>
        </p:nvSpPr>
        <p:spPr>
          <a:xfrm>
            <a:off x="815273" y="1780213"/>
            <a:ext cx="10558405" cy="3044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in touch at 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 - </a:t>
            </a: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tpp@cag.org.in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 - @ThermalWatch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@CAGChennai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 - CAGChennai</a:t>
            </a: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11" name="Google Shape;111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1" l="14677" r="14533" t="0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15" name="Google Shape;115;p2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35-year old non-profit and non-political organisation that works to empower citizens, promote transparency and accountability, and harness new technologies to strengthen governance.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9" name="Google Shape;129;p3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32" name="Google Shape;132;p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35" name="Google Shape;135;p3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3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What happens to depositors’ money in bank?</a:t>
            </a:r>
            <a:endParaRPr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Banks use depositors’ money to invest and lend to various sectors.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The sectors are based on profitability and on government signals (priority sector lending).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Coal sector is one of the various sectors that banks invest/lend money in. Coal sector includes coal mining, coal-based power generation and transmission.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Public sector banks due the nature of their own funding, put up more of our (public) money into such projects.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50" name="Google Shape;150;p4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3" name="Google Shape;153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6" name="Google Shape;156;p4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4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Depositor versus Shareholder in bank – how does it matter?</a:t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I own 1 share of a bank worth Rs.1,000/-</a:t>
            </a:r>
            <a:br>
              <a:rPr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My friend has a fixed deposit of Rs.10,00,000/-  in the same bank.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I get a vote in the AGM of the bank whereas my friend who has 1,000 times more money than me has no vote.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Should depositors have the basic right to make sure their money is not used for environment and human rights violations?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5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72" name="Google Shape;172;p5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5" name="Google Shape;175;p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8" name="Google Shape;178;p5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5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Banks invest wherever they like - Why bother?</a:t>
            </a:r>
            <a:endParaRPr/>
          </a:p>
        </p:txBody>
      </p:sp>
      <p:sp>
        <p:nvSpPr>
          <p:cNvPr id="186" name="Google Shape;186;p5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Banking on Climate Change 2020 highlights that 35 private sector banks have together channelled USD $2.7 trillion into fossil fuels since the Paris Agreement was adopted (2016-2019).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Of this, 30 top coal mining projects have received USD $54.462 billion while 30 top coal-based power have received USD $138.524 billion between 2016 to 2019.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Such financing of the fossil fuel industry weakens the global efforts to stay within the 1.5°C.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G</a:t>
            </a:r>
            <a:r>
              <a:rPr b="0" i="0" lang="en-US" sz="1800" u="none" strike="noStrike">
                <a:solidFill>
                  <a:schemeClr val="lt1"/>
                </a:solidFill>
              </a:rPr>
              <a:t>lobal financial system is financing activities and industries that can ramp up the global temperature by more than 4°C and  financing worth USD 85 trillion had already been secured by carbon intensive industries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6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94" name="Google Shape;194;p6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97" name="Google Shape;197;p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0" name="Google Shape;200;p6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What is the issue with coal?</a:t>
            </a:r>
            <a:endParaRPr/>
          </a:p>
        </p:txBody>
      </p:sp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Mining and burning coal releases smoke and leaves behind ash, both of which have chemicals that are harmful to the environment (air, water and soil) and human health.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b="0" i="0" lang="en-US" sz="1800" u="sng" strike="noStrike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hase out</a:t>
            </a:r>
            <a:r>
              <a:rPr b="0" i="0" lang="en-US" sz="1800" u="none" strike="noStrike">
                <a:solidFill>
                  <a:schemeClr val="lt1"/>
                </a:solidFill>
              </a:rPr>
              <a:t> of coal-fired power plants alone has annual GHG reduction potential of 4 gigatons of CO</a:t>
            </a:r>
            <a:r>
              <a:rPr b="0" baseline="-25000" i="0" lang="en-US" sz="1800" u="none" strike="noStrike">
                <a:solidFill>
                  <a:schemeClr val="lt1"/>
                </a:solidFill>
              </a:rPr>
              <a:t>2</a:t>
            </a:r>
            <a:r>
              <a:rPr b="0" i="0" lang="en-US" sz="1800" u="none" strike="noStrike">
                <a:solidFill>
                  <a:schemeClr val="lt1"/>
                </a:solidFill>
              </a:rPr>
              <a:t> by 2050; just this would be about 10% of 2010 total emission levels (46 gigatons).</a:t>
            </a:r>
            <a:endParaRPr sz="18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A</a:t>
            </a:r>
            <a:r>
              <a:rPr b="0" i="0" lang="en-US" sz="1800" u="none" strike="noStrike">
                <a:solidFill>
                  <a:schemeClr val="lt1"/>
                </a:solidFill>
              </a:rPr>
              <a:t>n increase of 1 GW of coal-fired power generation capacity in India increased infant mortality rate by 15% in districts near coal-fired power plants as compared to those that are away.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7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16" name="Google Shape;216;p7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19" name="Google Shape;219;p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7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2" name="Google Shape;222;p7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7"/>
          <p:cNvSpPr txBox="1"/>
          <p:nvPr>
            <p:ph type="title"/>
          </p:nvPr>
        </p:nvSpPr>
        <p:spPr>
          <a:xfrm>
            <a:off x="1014984" y="908263"/>
            <a:ext cx="10158984" cy="2274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Coal in India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30" name="Google Shape;230;p7"/>
          <p:cNvSpPr txBox="1"/>
          <p:nvPr>
            <p:ph idx="1" type="body"/>
          </p:nvPr>
        </p:nvSpPr>
        <p:spPr>
          <a:xfrm>
            <a:off x="1014984" y="3452971"/>
            <a:ext cx="10158984" cy="259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India is the second biggest individual driver of primary energy consumption growth, which rose by 2.3% last year.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India’s energy-related </a:t>
            </a:r>
            <a:r>
              <a:rPr b="0" i="0" lang="en-US" sz="1800" u="sng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</a:t>
            </a:r>
            <a:r>
              <a:rPr b="0" baseline="-25000" i="0" lang="en-US" sz="1800" u="sng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b="0" i="0" lang="en-US" sz="1800" u="sng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emissions</a:t>
            </a: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continued to rise to 2,480 million tons of CO</a:t>
            </a:r>
            <a:r>
              <a:rPr b="0" baseline="-2500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2019, and coal represents 73% of total electricity generation in India.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63% of the 200 gigawatts (GW) of </a:t>
            </a:r>
            <a:r>
              <a:rPr b="0" i="0" lang="en-US" sz="1800" u="sng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installed capacity</a:t>
            </a:r>
            <a:r>
              <a:rPr b="0" i="0" lang="en-US" sz="1800" u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of coal fired power plants, is owned and operated by the state.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 txBox="1"/>
          <p:nvPr>
            <p:ph type="title"/>
          </p:nvPr>
        </p:nvSpPr>
        <p:spPr>
          <a:xfrm>
            <a:off x="838200" y="129120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</a:rPr>
              <a:t>Banks and insurance companies’ investments in Coal*</a:t>
            </a:r>
            <a:endParaRPr/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933" y="515336"/>
            <a:ext cx="7689777" cy="557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 sz="2700">
                <a:solidFill>
                  <a:srgbClr val="FFFFFF"/>
                </a:solidFill>
              </a:rPr>
              <a:t>Comparison of Public Sector Banks investments in Coal* and Renewables</a:t>
            </a:r>
            <a:endParaRPr sz="2700">
              <a:solidFill>
                <a:srgbClr val="FFFFFF"/>
              </a:solidFill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575" y="898150"/>
            <a:ext cx="8001001" cy="51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2021-02-22T05:15:19Z</dcterms:created>
  <dc:creator>Niraj Bhatt</dc:creator>
</cp:coreProperties>
</file>