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74" r:id="rId5"/>
    <p:sldId id="275" r:id="rId6"/>
    <p:sldId id="276" r:id="rId7"/>
    <p:sldId id="273" r:id="rId8"/>
    <p:sldId id="259" r:id="rId9"/>
    <p:sldId id="262" r:id="rId10"/>
    <p:sldId id="261" r:id="rId11"/>
    <p:sldId id="269" r:id="rId12"/>
    <p:sldId id="268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9"/>
    <p:restoredTop sz="95853"/>
  </p:normalViewPr>
  <p:slideViewPr>
    <p:cSldViewPr snapToGrid="0" snapToObjects="1">
      <p:cViewPr varScale="1">
        <p:scale>
          <a:sx n="83" d="100"/>
          <a:sy n="83" d="100"/>
        </p:scale>
        <p:origin x="232" y="728"/>
      </p:cViewPr>
      <p:guideLst/>
    </p:cSldViewPr>
  </p:slideViewPr>
  <p:outlineViewPr>
    <p:cViewPr>
      <p:scale>
        <a:sx n="33" d="100"/>
        <a:sy n="33" d="100"/>
      </p:scale>
      <p:origin x="0" y="-301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7F13D-D04C-F649-B587-383BC91D76B3}" type="datetimeFigureOut">
              <a:rPr lang="en-US" smtClean="0"/>
              <a:t>2/22/21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98605-2CEA-F548-B6AE-C4B49BF13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7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98605-2CEA-F548-B6AE-C4B49BF135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37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98605-2CEA-F548-B6AE-C4B49BF135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6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2A259-7A0D-1443-A012-ADFAB615B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01DDB1-1D0D-514F-8DEE-9403054082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BD5E2-AF80-AC4C-9699-73E68C63D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2797-2CB3-9F4D-B1F7-034A5B760978}" type="datetimeFigureOut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3C113-C9F5-3B4E-BB8E-00179727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7C862-FAD6-DE4F-8236-D8283CFDA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D3-5408-B140-82FC-C117A245B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15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F12F9-119C-8D40-9222-9B3A2165A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332E41-E308-7D4B-8CB6-11404E4DC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E3161-756B-3F42-921B-D904AF3E1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2797-2CB3-9F4D-B1F7-034A5B760978}" type="datetimeFigureOut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9C9FF-98C3-0542-99D3-4BA923041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24874-9814-6342-B272-B663A3B8C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D3-5408-B140-82FC-C117A245B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62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0E18C6-CD3E-4A4E-B18D-47D0F2762E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1312F-D4DD-C64C-BF6C-9AA29DC43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B36F3-DF6B-8F4B-A494-EB740D09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2797-2CB3-9F4D-B1F7-034A5B760978}" type="datetimeFigureOut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3FBBA-AFDF-C24C-98E2-81B999F51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5BED5-4C93-394A-9B20-0DA48233C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D3-5408-B140-82FC-C117A245B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25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67A46-2A7E-4D46-9DFA-4C638B4E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E62E1-300C-DA47-AAEF-C74CF67E1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7E380-E578-D243-BDF8-FF73C438B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2797-2CB3-9F4D-B1F7-034A5B760978}" type="datetimeFigureOut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ED758-A285-C841-88D9-64FE11170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8CA91-F4D2-9742-8024-1E13EAE07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D3-5408-B140-82FC-C117A245B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39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CF433-1B0A-DC48-8B8E-637EC70B8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04206-9F3F-2E4D-82EF-23F7CA3A8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E7E1A-B964-4143-B7AF-D323E6A7F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2797-2CB3-9F4D-B1F7-034A5B760978}" type="datetimeFigureOut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66D98-14B1-9940-99DB-AE7246784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5C5B2-BA6D-704A-86E8-6C75A0F06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D3-5408-B140-82FC-C117A245B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4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60769-B53E-074E-B868-5E17A47A3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9F5FD-C4E1-3646-9FDE-8E2CFF1D19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A377AB-06E8-F74F-BEDD-FB8EA53F2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21E08-18D7-D544-8A8A-E7C3144CE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2797-2CB3-9F4D-B1F7-034A5B760978}" type="datetimeFigureOut">
              <a:rPr lang="en-US" smtClean="0"/>
              <a:t>2/22/21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59DFE-FC1E-EB47-B23B-6262EB67B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F9D010-CC8B-184C-A4D1-FF1994F7B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D3-5408-B140-82FC-C117A245B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68C1E-A607-FB4C-B12D-2D1B22513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630EC-B372-074C-94BB-70E19054B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A90C6-E9F5-AA43-9FDD-827B6AAF8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B065C1-5694-D447-A357-A988074491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098D92-121D-D548-8C5D-87AE319140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C576D8-2050-9F46-91BB-D2C265910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2797-2CB3-9F4D-B1F7-034A5B760978}" type="datetimeFigureOut">
              <a:rPr lang="en-US" smtClean="0"/>
              <a:t>2/22/21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D4A6F3-9B57-3141-B675-3BBD6456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D3E18A-0114-CF45-B1AD-7555C98C5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D3-5408-B140-82FC-C117A245B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2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316F-7D14-7B4C-BF1B-8185968FB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B41F8E-B239-874C-8A91-C9E91100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2797-2CB3-9F4D-B1F7-034A5B760978}" type="datetimeFigureOut">
              <a:rPr lang="en-US" smtClean="0"/>
              <a:t>2/22/21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6359A-9586-1044-ABFD-B8C2A23C9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BC41E2-378D-A741-A71F-51A01703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D3-5408-B140-82FC-C117A245B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CEAF26-B9CE-EA40-9857-C1E181727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2797-2CB3-9F4D-B1F7-034A5B760978}" type="datetimeFigureOut">
              <a:rPr lang="en-US" smtClean="0"/>
              <a:t>2/22/21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DDAF8-78E0-3642-BCF7-A3C38DD35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97009-0B9A-6843-8893-5FBAD4B5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D3-5408-B140-82FC-C117A245B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0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6998F-34EA-F746-A67F-100AC0B1B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FA754-F5E8-3148-B196-7E1E83ED0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06D9F1-1F07-7A4B-A590-90ED3083F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23E522-5EF8-EF43-A0CA-441BDC95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2797-2CB3-9F4D-B1F7-034A5B760978}" type="datetimeFigureOut">
              <a:rPr lang="en-US" smtClean="0"/>
              <a:t>2/22/21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29499-A5B0-AC43-8864-2EC6D0AFB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C65B8-1BB9-2B4B-8EBA-865D0FA88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D3-5408-B140-82FC-C117A245B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3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51234-2574-D746-9695-5A01A7B5B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E0CA6D-8714-1649-9353-6B2A635B35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364A2-350A-1740-84F8-F2C28F8F8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F8C2B4-D3A8-1548-949E-E2829ED07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2797-2CB3-9F4D-B1F7-034A5B760978}" type="datetimeFigureOut">
              <a:rPr lang="en-US" smtClean="0"/>
              <a:t>2/22/21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F68F3E-E8F0-8B4D-8B18-1BEF929D4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91EAA-BF6F-8F40-9D11-FF086CF5D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D3-5408-B140-82FC-C117A245B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94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CA56F5-ADEB-BE46-9789-636F0A25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2F2B7-A86A-A64F-9302-290347236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56EA0-2CCF-DD4D-AAD8-271444D2E3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D2797-2CB3-9F4D-B1F7-034A5B760978}" type="datetimeFigureOut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8EEEE-52A4-1548-9B30-4DC23D422B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33359-18D9-FB43-A95F-6C271C466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C22D3-5408-B140-82FC-C117A245B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2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ky, outdoor, outdoor object, clouds&#10;&#10;Description automatically generated">
            <a:extLst>
              <a:ext uri="{FF2B5EF4-FFF2-40B4-BE49-F238E27FC236}">
                <a16:creationId xmlns:a16="http://schemas.microsoft.com/office/drawing/2014/main" id="{0F6211E2-C6AD-1547-BFF8-E97EF51E98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73"/>
          <a:stretch/>
        </p:blipFill>
        <p:spPr>
          <a:xfrm>
            <a:off x="0" y="-883403"/>
            <a:ext cx="12236966" cy="749938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B250742-4EB2-1943-8266-9CA677F82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2723" y="6203040"/>
            <a:ext cx="9144000" cy="579669"/>
          </a:xfrm>
        </p:spPr>
        <p:txBody>
          <a:bodyPr>
            <a:norm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Climate Risk Horizons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8B87BF0-2589-234C-8DDE-129394B7ED6F}"/>
              </a:ext>
            </a:extLst>
          </p:cNvPr>
          <p:cNvSpPr txBox="1">
            <a:spLocks/>
          </p:cNvSpPr>
          <p:nvPr/>
        </p:nvSpPr>
        <p:spPr>
          <a:xfrm>
            <a:off x="627081" y="379127"/>
            <a:ext cx="10515600" cy="1028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60000"/>
              </a:lnSpc>
            </a:pPr>
            <a:r>
              <a:rPr lang="en-US" sz="4200" b="1" dirty="0" err="1">
                <a:solidFill>
                  <a:schemeClr val="bg1"/>
                </a:solidFill>
              </a:rPr>
              <a:t>Tangedco’s</a:t>
            </a:r>
            <a:r>
              <a:rPr lang="en-US" sz="4200" b="1" dirty="0">
                <a:solidFill>
                  <a:schemeClr val="bg1"/>
                </a:solidFill>
              </a:rPr>
              <a:t> Recipe for Recovery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7B9BB7-5EF8-3846-ADFA-D8F6E8CE2717}"/>
              </a:ext>
            </a:extLst>
          </p:cNvPr>
          <p:cNvSpPr/>
          <p:nvPr/>
        </p:nvSpPr>
        <p:spPr>
          <a:xfrm>
            <a:off x="638914" y="1351490"/>
            <a:ext cx="7367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Retiring old coal, stopping new build, </a:t>
            </a:r>
          </a:p>
          <a:p>
            <a:r>
              <a:rPr lang="en-US" sz="2800" dirty="0">
                <a:solidFill>
                  <a:schemeClr val="bg1"/>
                </a:solidFill>
              </a:rPr>
              <a:t>boosting 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08B594-35E9-664A-86A8-F57E0292AD3F}"/>
              </a:ext>
            </a:extLst>
          </p:cNvPr>
          <p:cNvSpPr txBox="1"/>
          <p:nvPr/>
        </p:nvSpPr>
        <p:spPr>
          <a:xfrm>
            <a:off x="305277" y="6369763"/>
            <a:ext cx="1814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Image: </a:t>
            </a:r>
            <a:r>
              <a:rPr lang="en-US" sz="1000" dirty="0" err="1">
                <a:solidFill>
                  <a:schemeClr val="bg1"/>
                </a:solidFill>
              </a:rPr>
              <a:t>evening_tao</a:t>
            </a:r>
            <a:r>
              <a:rPr lang="en-US" sz="1000" dirty="0">
                <a:solidFill>
                  <a:schemeClr val="bg1"/>
                </a:solidFill>
              </a:rPr>
              <a:t> / </a:t>
            </a:r>
            <a:r>
              <a:rPr lang="en-US" sz="1000" dirty="0" err="1">
                <a:solidFill>
                  <a:schemeClr val="bg1"/>
                </a:solidFill>
              </a:rPr>
              <a:t>Freepik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AD2CFB-C71D-704B-AB45-925DA239B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97844"/>
            <a:ext cx="14674412" cy="87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5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C100836-23A7-E44D-96EA-3A8FD0688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861"/>
          <a:stretch/>
        </p:blipFill>
        <p:spPr>
          <a:xfrm>
            <a:off x="5992889" y="6033368"/>
            <a:ext cx="6183613" cy="874159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378A4A-08D5-E64C-B0B6-805BB0471786}"/>
              </a:ext>
            </a:extLst>
          </p:cNvPr>
          <p:cNvSpPr txBox="1">
            <a:spLocks/>
          </p:cNvSpPr>
          <p:nvPr/>
        </p:nvSpPr>
        <p:spPr>
          <a:xfrm>
            <a:off x="6478291" y="198245"/>
            <a:ext cx="5537851" cy="177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.Apple Color Emoji UI"/>
              <a:buChar char="💰"/>
            </a:pP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30,000 </a:t>
            </a:r>
            <a:r>
              <a:rPr lang="en-US" sz="34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cr</a:t>
            </a:r>
            <a:r>
              <a:rPr lang="en-US" sz="3400" dirty="0">
                <a:latin typeface="+mj-lt"/>
                <a:ea typeface="+mj-ea"/>
                <a:cs typeface="+mj-cs"/>
              </a:rPr>
              <a:t> = Savings over 5 years from phasing out all coal power &gt;4/kWh</a:t>
            </a:r>
          </a:p>
          <a:p>
            <a:pPr>
              <a:buFont typeface=".Apple Color Emoji UI"/>
              <a:buChar char="💰"/>
            </a:pPr>
            <a:endParaRPr lang="en-US" sz="3400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3400" dirty="0">
                <a:latin typeface="+mj-lt"/>
              </a:rPr>
              <a:t>Long term: RE key to reducing power purchase costs</a:t>
            </a:r>
          </a:p>
          <a:p>
            <a:pPr>
              <a:buFont typeface=".Apple Color Emoji UI"/>
              <a:buChar char="💰"/>
            </a:pPr>
            <a:endParaRPr lang="en-US" sz="34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64008A08-FAE2-4C49-BBF7-A3FF80C50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58" y="0"/>
            <a:ext cx="6054461" cy="67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00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A7D1EA-30E5-6747-9AD6-D37E714EFC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916"/>
          <a:stretch/>
        </p:blipFill>
        <p:spPr>
          <a:xfrm>
            <a:off x="0" y="5997844"/>
            <a:ext cx="12192000" cy="874159"/>
          </a:xfrm>
          <a:prstGeom prst="rect">
            <a:avLst/>
          </a:prstGeom>
        </p:spPr>
      </p:pic>
      <p:pic>
        <p:nvPicPr>
          <p:cNvPr id="8" name="Content Placeholder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AEB2ED5-BE92-7644-9C5F-F75A0D807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021560"/>
          </a:xfr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AA97A0-8DCF-B247-804D-E0DDB86D7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196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F64E1-E980-1E4E-B885-C0FB92BDF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37" y="-264863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accent6"/>
                </a:solidFill>
              </a:rPr>
              <a:t>In Conclusion…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A1748-F37C-F748-8EBC-4B5BD8D72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36" y="803526"/>
            <a:ext cx="11263313" cy="5194318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dirty="0"/>
              <a:t>Significant $$ benefits to retiring 3.1 GW of old coal plants &gt;28 </a:t>
            </a:r>
            <a:r>
              <a:rPr lang="en-US" dirty="0" err="1"/>
              <a:t>yrs</a:t>
            </a:r>
            <a:r>
              <a:rPr lang="en-US" dirty="0"/>
              <a:t> –Avoided retrofit costs &amp; lower power purchase costs through replacement with RE</a:t>
            </a:r>
          </a:p>
          <a:p>
            <a:pPr fontAlgn="base"/>
            <a:r>
              <a:rPr lang="en-US" dirty="0"/>
              <a:t>Halting further expenditure on coal plants that are in the early stages of construction is vital if </a:t>
            </a:r>
            <a:r>
              <a:rPr lang="en-US" dirty="0" err="1"/>
              <a:t>Tangedco</a:t>
            </a:r>
            <a:r>
              <a:rPr lang="en-US" dirty="0"/>
              <a:t> is not to lock itself into expensive power purchase / fixed cost obligations.</a:t>
            </a:r>
          </a:p>
          <a:p>
            <a:pPr fontAlgn="base"/>
            <a:r>
              <a:rPr lang="en-US" dirty="0"/>
              <a:t>Repurposing of land and equipment from retired units can defray costs and help with the transition</a:t>
            </a:r>
          </a:p>
          <a:p>
            <a:pPr fontAlgn="base"/>
            <a:r>
              <a:rPr lang="en-US" dirty="0"/>
              <a:t>Savings can be leveraged to rural / </a:t>
            </a:r>
            <a:r>
              <a:rPr lang="en-US" dirty="0" err="1"/>
              <a:t>agri</a:t>
            </a:r>
            <a:r>
              <a:rPr lang="en-US" dirty="0"/>
              <a:t> solar, efficiency and other loss reduction avenues</a:t>
            </a:r>
          </a:p>
          <a:p>
            <a:pPr fontAlgn="base"/>
            <a:r>
              <a:rPr lang="en-US" dirty="0"/>
              <a:t>Long term: RE key to reducing power purchase costs</a:t>
            </a:r>
          </a:p>
          <a:p>
            <a:pPr fontAlgn="base"/>
            <a:r>
              <a:rPr lang="en-US" dirty="0"/>
              <a:t>TBD – resolution of outstanding fixed costs to enable retirement/repurposing?</a:t>
            </a:r>
          </a:p>
          <a:p>
            <a:pPr fontAlgn="base"/>
            <a:endParaRPr lang="en-US" dirty="0"/>
          </a:p>
          <a:p>
            <a:pPr fontAlgn="base"/>
            <a:endParaRPr lang="en-US" dirty="0"/>
          </a:p>
          <a:p>
            <a:pPr marL="0" indent="0" fontAlgn="base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6ACC51-1CAF-9244-8032-2C7DFDFDB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916"/>
          <a:stretch/>
        </p:blipFill>
        <p:spPr>
          <a:xfrm>
            <a:off x="0" y="5997844"/>
            <a:ext cx="12192000" cy="87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1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4643C-E5AA-1D44-B0C1-F4BAFDE65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68A9D-A259-5143-B0BE-C888E48C7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A picture containing outdoor, light, track, street&#10;&#10;Description automatically generated">
            <a:extLst>
              <a:ext uri="{FF2B5EF4-FFF2-40B4-BE49-F238E27FC236}">
                <a16:creationId xmlns:a16="http://schemas.microsoft.com/office/drawing/2014/main" id="{B985E959-2737-C941-ACE7-DC8CC198D9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87" b="743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D32393-8261-C343-8413-1CC59432E9A8}"/>
              </a:ext>
            </a:extLst>
          </p:cNvPr>
          <p:cNvSpPr txBox="1"/>
          <p:nvPr/>
        </p:nvSpPr>
        <p:spPr>
          <a:xfrm>
            <a:off x="4471988" y="681037"/>
            <a:ext cx="6772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i="1" dirty="0">
                <a:solidFill>
                  <a:schemeClr val="bg1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Thank You!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AD16A6-9303-8B4B-B4CE-6E267CB0669F}"/>
              </a:ext>
            </a:extLst>
          </p:cNvPr>
          <p:cNvSpPr txBox="1"/>
          <p:nvPr/>
        </p:nvSpPr>
        <p:spPr>
          <a:xfrm>
            <a:off x="305277" y="6369763"/>
            <a:ext cx="1814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Image: </a:t>
            </a:r>
            <a:r>
              <a:rPr lang="en-US" sz="1000" dirty="0" err="1">
                <a:solidFill>
                  <a:schemeClr val="bg1"/>
                </a:solidFill>
              </a:rPr>
              <a:t>evening_tao</a:t>
            </a:r>
            <a:r>
              <a:rPr lang="en-US" sz="1000" dirty="0">
                <a:solidFill>
                  <a:schemeClr val="bg1"/>
                </a:solidFill>
              </a:rPr>
              <a:t> / </a:t>
            </a:r>
            <a:r>
              <a:rPr lang="en-US" sz="1000" dirty="0" err="1">
                <a:solidFill>
                  <a:schemeClr val="bg1"/>
                </a:solidFill>
              </a:rPr>
              <a:t>Freepik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1425B1-8F4B-9A42-A50F-70CA26BE07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916"/>
          <a:stretch/>
        </p:blipFill>
        <p:spPr>
          <a:xfrm>
            <a:off x="0" y="5997844"/>
            <a:ext cx="12192000" cy="87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91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FF31E-957E-FD48-984C-8D272B834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87" y="-426110"/>
            <a:ext cx="10902538" cy="1625518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accent2">
                    <a:lumMod val="75000"/>
                  </a:schemeClr>
                </a:solidFill>
              </a:rPr>
              <a:t>TANGEDCO’s financial crisis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88613-F772-6544-B252-E2D07F3D6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855" y="711261"/>
            <a:ext cx="10902537" cy="5162597"/>
          </a:xfrm>
        </p:spPr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2400" dirty="0"/>
              <a:t> ~22,000 cr. dues</a:t>
            </a:r>
          </a:p>
          <a:p>
            <a:pPr lvl="0">
              <a:buFont typeface="Wingdings" pitchFamily="2" charset="2"/>
              <a:buChar char="Ø"/>
            </a:pPr>
            <a:r>
              <a:rPr lang="en-US" sz="2400" dirty="0"/>
              <a:t>Cost of supply – revenue gap ~Rs 2/kWh.</a:t>
            </a:r>
          </a:p>
          <a:p>
            <a:pPr lvl="0">
              <a:buFont typeface="Wingdings" pitchFamily="2" charset="2"/>
              <a:buChar char="Ø"/>
            </a:pPr>
            <a:r>
              <a:rPr lang="en-US" sz="2400" dirty="0"/>
              <a:t>New capex required to meet emission norms</a:t>
            </a:r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Background: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Surplus generation capacity (PLFs of coal fleet in TN - &lt;60% since FY2017)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New RE cheaper than most existing coal, RE+ storage cheaper than new coal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Capex to meet emission control deadline – Dec 2020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3.1 GW of new coal nearly complete, due to be commissioned soon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3.5 GW of new coal at early stages of construction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b="1" i="1" dirty="0"/>
              <a:t>What cost saving opportunities exist in this scenario?</a:t>
            </a:r>
          </a:p>
          <a:p>
            <a:pPr>
              <a:buFont typeface="Wingdings" pitchFamily="2" charset="2"/>
              <a:buChar char="ü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lvl="0">
              <a:buFont typeface="Wingdings" pitchFamily="2" charset="2"/>
              <a:buChar char="Ø"/>
            </a:pPr>
            <a:endParaRPr lang="en-US" sz="2400" dirty="0"/>
          </a:p>
          <a:p>
            <a:pPr lvl="0">
              <a:buFont typeface="Wingdings" pitchFamily="2" charset="2"/>
              <a:buChar char="Ø"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13EC48-4138-3E48-9B7F-FDAAB1FC4F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916"/>
          <a:stretch/>
        </p:blipFill>
        <p:spPr>
          <a:xfrm>
            <a:off x="0" y="5997844"/>
            <a:ext cx="12192000" cy="87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ED736B8-C714-7A47-BAC9-C9E5299FC3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916"/>
          <a:stretch/>
        </p:blipFill>
        <p:spPr>
          <a:xfrm>
            <a:off x="0" y="5997844"/>
            <a:ext cx="12192000" cy="87415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B30283E-7C3C-2647-BE4C-171342D30582}"/>
              </a:ext>
            </a:extLst>
          </p:cNvPr>
          <p:cNvSpPr txBox="1">
            <a:spLocks/>
          </p:cNvSpPr>
          <p:nvPr/>
        </p:nvSpPr>
        <p:spPr>
          <a:xfrm>
            <a:off x="309562" y="9033"/>
            <a:ext cx="8730793" cy="1018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>
                <a:solidFill>
                  <a:schemeClr val="accent2">
                    <a:lumMod val="75000"/>
                  </a:schemeClr>
                </a:solidFill>
              </a:rPr>
              <a:t>Assumptions &amp; Methods: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10DDDEA-D99A-BB48-BE88-B50BD17D8CC5}"/>
              </a:ext>
            </a:extLst>
          </p:cNvPr>
          <p:cNvSpPr txBox="1">
            <a:spLocks/>
          </p:cNvSpPr>
          <p:nvPr/>
        </p:nvSpPr>
        <p:spPr>
          <a:xfrm>
            <a:off x="309562" y="902674"/>
            <a:ext cx="11572876" cy="447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400" dirty="0"/>
              <a:t>Benchmark of &gt;4/kWh coal power as “expensive”; new RE  at 3/kWh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FGD &amp; LNB costs based on CEA estimates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Plants </a:t>
            </a:r>
            <a:r>
              <a:rPr lang="en-US" sz="2400" dirty="0" err="1"/>
              <a:t>analysed</a:t>
            </a:r>
            <a:r>
              <a:rPr lang="en-US" sz="2400" dirty="0"/>
              <a:t> based on: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Age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PCT installation status (CEA  Sept ‘20 quarterly report)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Tariffs (Tariff Order, FY2017-2019)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Potential savings based on scheduled dispatch in tariff order</a:t>
            </a:r>
          </a:p>
        </p:txBody>
      </p:sp>
    </p:spTree>
    <p:extLst>
      <p:ext uri="{BB962C8B-B14F-4D97-AF65-F5344CB8AC3E}">
        <p14:creationId xmlns:p14="http://schemas.microsoft.com/office/powerpoint/2010/main" val="1658850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015195D5-46BF-2741-9CDA-3C96AB3B28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88"/>
          <a:stretch/>
        </p:blipFill>
        <p:spPr>
          <a:xfrm>
            <a:off x="8749022" y="3455825"/>
            <a:ext cx="3442977" cy="26815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297D27-C86F-C74D-96F4-65707E320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2344" y="218008"/>
            <a:ext cx="5517397" cy="1998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Does TN have sufficient backup for peak periods?</a:t>
            </a:r>
          </a:p>
        </p:txBody>
      </p:sp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3F90A54B-8DF4-9F40-8676-75A935EF88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481" y="27726"/>
            <a:ext cx="5150831" cy="308714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0F0C38-C6AC-E746-9DF0-AB67DBA310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916"/>
          <a:stretch/>
        </p:blipFill>
        <p:spPr>
          <a:xfrm>
            <a:off x="0" y="5997844"/>
            <a:ext cx="12192000" cy="874159"/>
          </a:xfrm>
          <a:prstGeom prst="rect">
            <a:avLst/>
          </a:prstGeom>
        </p:spPr>
      </p:pic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2FB8A5FD-8B80-004F-B56B-AD87EB1F6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481" y="2949844"/>
            <a:ext cx="80264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69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BE60A-C09F-E240-8F47-E9D5E971E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635" y="1200518"/>
            <a:ext cx="10515600" cy="71609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3.1 GW new coal due to be commissioned soon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4CD56C8-CFDC-F74A-8018-FD10D16F58D8}"/>
              </a:ext>
            </a:extLst>
          </p:cNvPr>
          <p:cNvSpPr txBox="1">
            <a:spLocks/>
          </p:cNvSpPr>
          <p:nvPr/>
        </p:nvSpPr>
        <p:spPr>
          <a:xfrm>
            <a:off x="1286359" y="218008"/>
            <a:ext cx="10213383" cy="1998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36703E9-8DB9-3B4B-8C3B-CA6D464B6EE4}"/>
              </a:ext>
            </a:extLst>
          </p:cNvPr>
          <p:cNvSpPr txBox="1">
            <a:spLocks/>
          </p:cNvSpPr>
          <p:nvPr/>
        </p:nvSpPr>
        <p:spPr>
          <a:xfrm>
            <a:off x="361627" y="0"/>
            <a:ext cx="11468746" cy="136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Does TN have sufficient backup for peak periods?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328CA12E-E3CF-3F4E-89F1-288A43A1B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27" y="1081850"/>
            <a:ext cx="11696054" cy="52463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838E64-EABA-3B43-A652-D8AD2A3241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916"/>
          <a:stretch/>
        </p:blipFill>
        <p:spPr>
          <a:xfrm>
            <a:off x="0" y="5997844"/>
            <a:ext cx="12192000" cy="87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29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874EF-915E-4C4E-8D56-9FC9FB785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53" y="1825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Demand projections not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realised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0F066-6265-4841-9473-EE206CB5E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53" y="1164699"/>
            <a:ext cx="10857854" cy="483314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Demand has been growing at 2.87% since FY2018. </a:t>
            </a:r>
          </a:p>
          <a:p>
            <a:r>
              <a:rPr lang="en-US" dirty="0"/>
              <a:t>CEA projects 16,800 MW peak demand in FY2021.</a:t>
            </a:r>
          </a:p>
          <a:p>
            <a:r>
              <a:rPr lang="en-US" dirty="0" err="1"/>
              <a:t>Tangedco</a:t>
            </a:r>
            <a:r>
              <a:rPr lang="en-US" dirty="0"/>
              <a:t> had projected peak demand in FY2020 at 18,841 MW.</a:t>
            </a:r>
          </a:p>
          <a:p>
            <a:r>
              <a:rPr lang="en-US" dirty="0"/>
              <a:t>At current rates (~3% CAGR), this level will only be reached by 2025</a:t>
            </a:r>
          </a:p>
          <a:p>
            <a:pPr marL="0" indent="0">
              <a:buNone/>
            </a:pPr>
            <a:endParaRPr lang="en-US" sz="34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400" dirty="0">
                <a:solidFill>
                  <a:schemeClr val="accent2">
                    <a:lumMod val="75000"/>
                  </a:schemeClr>
                </a:solidFill>
              </a:rPr>
              <a:t>Building new coal is NOT the most cost-effective way to cater to future demand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RE + storage + rural solar + efficiency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Increase PLFs of existing plants 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Market purchases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9F4377-3304-9E42-ABA2-36F60061D6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916"/>
          <a:stretch/>
        </p:blipFill>
        <p:spPr>
          <a:xfrm>
            <a:off x="0" y="5997844"/>
            <a:ext cx="12192000" cy="87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6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C93C1593-30EF-E14A-8443-E8D88A9D87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87704" cy="5997844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95FF7C-7F12-7B4C-B8DE-88A2207344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916"/>
          <a:stretch/>
        </p:blipFill>
        <p:spPr>
          <a:xfrm>
            <a:off x="0" y="5997844"/>
            <a:ext cx="12192000" cy="87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38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2D70B-6B61-2642-A0EC-2B341C3C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32" y="-382722"/>
            <a:ext cx="11234738" cy="1667251"/>
          </a:xfrm>
        </p:spPr>
        <p:txBody>
          <a:bodyPr>
            <a:normAutofit/>
          </a:bodyPr>
          <a:lstStyle/>
          <a:p>
            <a:pPr marL="571500" indent="-571500">
              <a:buFont typeface=".Apple Color Emoji UI"/>
              <a:buChar char="💰"/>
            </a:pPr>
            <a:r>
              <a:rPr lang="en-US" sz="3600" dirty="0"/>
              <a:t> </a:t>
            </a:r>
            <a:r>
              <a:rPr lang="en-US" sz="3400" b="1" dirty="0">
                <a:solidFill>
                  <a:schemeClr val="accent6">
                    <a:lumMod val="75000"/>
                  </a:schemeClr>
                </a:solidFill>
              </a:rPr>
              <a:t>9,000 </a:t>
            </a:r>
            <a:r>
              <a:rPr lang="en-US" sz="3400" b="1" dirty="0" err="1">
                <a:solidFill>
                  <a:schemeClr val="accent6">
                    <a:lumMod val="75000"/>
                  </a:schemeClr>
                </a:solidFill>
              </a:rPr>
              <a:t>cr</a:t>
            </a:r>
            <a:r>
              <a:rPr lang="en-US" sz="3400" dirty="0"/>
              <a:t> = Savings from retirement of 3.1 GW old plants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F7C7F-8C67-1046-8A8A-D12CA408A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15" y="1585912"/>
            <a:ext cx="3352718" cy="4183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1,670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cr</a:t>
            </a:r>
            <a:r>
              <a:rPr lang="en-US" dirty="0"/>
              <a:t> - avoided PCT retrofits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1,459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cr</a:t>
            </a:r>
            <a:r>
              <a:rPr lang="en-US" dirty="0"/>
              <a:t> p.a. in lower power purchase costs (assuming RE@ 3/kWh) =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9,000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cr</a:t>
            </a:r>
            <a:r>
              <a:rPr lang="en-US" dirty="0"/>
              <a:t> over 5 </a:t>
            </a:r>
            <a:r>
              <a:rPr lang="en-US" dirty="0" err="1"/>
              <a:t>yrs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FD799A-A526-BD4E-B54B-059F740CFB44}"/>
              </a:ext>
            </a:extLst>
          </p:cNvPr>
          <p:cNvCxnSpPr>
            <a:cxnSpLocks/>
          </p:cNvCxnSpPr>
          <p:nvPr/>
        </p:nvCxnSpPr>
        <p:spPr>
          <a:xfrm>
            <a:off x="-37970" y="734027"/>
            <a:ext cx="25080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C1C9899-1388-1441-8851-F6840C71B077}"/>
              </a:ext>
            </a:extLst>
          </p:cNvPr>
          <p:cNvCxnSpPr>
            <a:cxnSpLocks/>
          </p:cNvCxnSpPr>
          <p:nvPr/>
        </p:nvCxnSpPr>
        <p:spPr>
          <a:xfrm>
            <a:off x="328611" y="4601177"/>
            <a:ext cx="15287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FD7F771-7BAC-EB4F-9EB3-6DC57C87E0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916"/>
          <a:stretch/>
        </p:blipFill>
        <p:spPr>
          <a:xfrm>
            <a:off x="0" y="5997844"/>
            <a:ext cx="12192000" cy="874159"/>
          </a:xfrm>
          <a:prstGeom prst="rect">
            <a:avLst/>
          </a:prstGeom>
        </p:spPr>
      </p:pic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9AD3A8F8-D826-284A-BB3F-29E4EAAE5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133" y="1459815"/>
            <a:ext cx="8771678" cy="453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16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94B847-C0CC-1245-B3A8-DF467E3FD5C5}"/>
              </a:ext>
            </a:extLst>
          </p:cNvPr>
          <p:cNvSpPr txBox="1">
            <a:spLocks/>
          </p:cNvSpPr>
          <p:nvPr/>
        </p:nvSpPr>
        <p:spPr>
          <a:xfrm>
            <a:off x="53379" y="118941"/>
            <a:ext cx="11053762" cy="1042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.Apple Color Emoji UI"/>
              <a:buChar char="💰"/>
            </a:pPr>
            <a:r>
              <a:rPr lang="en-US" sz="3800" dirty="0">
                <a:solidFill>
                  <a:schemeClr val="accent6"/>
                </a:solidFill>
              </a:rPr>
              <a:t> 26,000 </a:t>
            </a:r>
            <a:r>
              <a:rPr lang="en-US" sz="3800" dirty="0" err="1">
                <a:solidFill>
                  <a:schemeClr val="accent6"/>
                </a:solidFill>
              </a:rPr>
              <a:t>cr</a:t>
            </a:r>
            <a:r>
              <a:rPr lang="en-US" sz="3800" dirty="0"/>
              <a:t> = Savings from freezing new construction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7973FC-632C-C54C-AC89-17CB61FB80DB}"/>
              </a:ext>
            </a:extLst>
          </p:cNvPr>
          <p:cNvCxnSpPr>
            <a:cxnSpLocks/>
          </p:cNvCxnSpPr>
          <p:nvPr/>
        </p:nvCxnSpPr>
        <p:spPr>
          <a:xfrm>
            <a:off x="0" y="710090"/>
            <a:ext cx="25574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12F72E2-3DDB-464F-A8F7-E7C15EA39A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916"/>
          <a:stretch/>
        </p:blipFill>
        <p:spPr>
          <a:xfrm>
            <a:off x="0" y="5997844"/>
            <a:ext cx="12192000" cy="874159"/>
          </a:xfrm>
          <a:prstGeom prst="rect">
            <a:avLst/>
          </a:prstGeom>
        </p:spPr>
      </p:pic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63FA7A1B-6317-DA4E-B5DA-8E262C1A3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72" y="859481"/>
            <a:ext cx="11255218" cy="513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48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8482</TotalTime>
  <Words>508</Words>
  <Application>Microsoft Macintosh PowerPoint</Application>
  <PresentationFormat>Widescreen</PresentationFormat>
  <Paragraphs>64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.Apple Color Emoji UI</vt:lpstr>
      <vt:lpstr>Apple Chancery</vt:lpstr>
      <vt:lpstr>Arial</vt:lpstr>
      <vt:lpstr>Calibri</vt:lpstr>
      <vt:lpstr>Calibri Light</vt:lpstr>
      <vt:lpstr>Cambria Math</vt:lpstr>
      <vt:lpstr>Wingdings</vt:lpstr>
      <vt:lpstr>Office Theme</vt:lpstr>
      <vt:lpstr>PowerPoint Presentation</vt:lpstr>
      <vt:lpstr>TANGEDCO’s financial crisis </vt:lpstr>
      <vt:lpstr>PowerPoint Presentation</vt:lpstr>
      <vt:lpstr>Does TN have sufficient backup for peak periods?</vt:lpstr>
      <vt:lpstr>PowerPoint Presentation</vt:lpstr>
      <vt:lpstr>Demand projections not realised</vt:lpstr>
      <vt:lpstr>PowerPoint Presentation</vt:lpstr>
      <vt:lpstr> 9,000 cr = Savings from retirement of 3.1 GW old plants</vt:lpstr>
      <vt:lpstr>PowerPoint Presentation</vt:lpstr>
      <vt:lpstr>PowerPoint Presentation</vt:lpstr>
      <vt:lpstr>PowerPoint Presentation</vt:lpstr>
      <vt:lpstr>In Conclusion…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Ashish Fernandes</dc:creator>
  <cp:lastModifiedBy>Ashish Fernandes</cp:lastModifiedBy>
  <cp:revision>97</cp:revision>
  <cp:lastPrinted>2020-09-02T22:39:22Z</cp:lastPrinted>
  <dcterms:created xsi:type="dcterms:W3CDTF">2020-07-09T18:54:04Z</dcterms:created>
  <dcterms:modified xsi:type="dcterms:W3CDTF">2021-02-22T23:13:56Z</dcterms:modified>
</cp:coreProperties>
</file>